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4" r:id="rId1"/>
  </p:sldMasterIdLst>
  <p:notesMasterIdLst>
    <p:notesMasterId r:id="rId18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6" r:id="rId10"/>
    <p:sldId id="268" r:id="rId11"/>
    <p:sldId id="267" r:id="rId12"/>
    <p:sldId id="265" r:id="rId13"/>
    <p:sldId id="272" r:id="rId14"/>
    <p:sldId id="269" r:id="rId15"/>
    <p:sldId id="270" r:id="rId16"/>
    <p:sldId id="271" r:id="rId1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2AF6719-346A-4AAC-8633-E66E8AB297EE}">
  <a:tblStyle styleId="{F2AF6719-346A-4AAC-8633-E66E8AB297E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07"/>
  </p:normalViewPr>
  <p:slideViewPr>
    <p:cSldViewPr snapToGrid="0">
      <p:cViewPr varScale="1">
        <p:scale>
          <a:sx n="91" d="100"/>
          <a:sy n="91" d="100"/>
        </p:scale>
        <p:origin x="786" y="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853034354b_0_247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853034354b_0_247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853034354b_0_245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853034354b_0_245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853034354b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853034354b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853034354b_0_246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853034354b_0_246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853034354b_0_246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853034354b_0_246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853034354b_0_246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853034354b_0_246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853034354b_0_246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853034354b_0_246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53034354b_0_24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53034354b_0_24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77e31443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777e31443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777e314435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777e314435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853034354b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853034354b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853034354b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853034354b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853034354b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853034354b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8506521a88_4_3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8506521a88_4_3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853034354b_0_245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853034354b_0_245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-620881">
            <a:off x="1853551" y="40483"/>
            <a:ext cx="2068426" cy="1772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1047887" y="524012"/>
            <a:ext cx="7048226" cy="410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93925" y="2989525"/>
            <a:ext cx="1584774" cy="1852801"/>
          </a:xfrm>
          <a:prstGeom prst="rect">
            <a:avLst/>
          </a:prstGeom>
          <a:noFill/>
          <a:ln>
            <a:noFill/>
          </a:ln>
          <a:effectLst>
            <a:outerShdw blurRad="57150" dist="19050" dir="3300000" algn="bl" rotWithShape="0">
              <a:srgbClr val="000000">
                <a:alpha val="34000"/>
              </a:srgbClr>
            </a:outerShdw>
          </a:effectLst>
        </p:spPr>
      </p:pic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532100" y="1728423"/>
            <a:ext cx="6079800" cy="165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672763" y="3769325"/>
            <a:ext cx="1427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SECTION_TITLE_AND_DESCRIPTION_1_1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425" y="201113"/>
            <a:ext cx="8635149" cy="4741275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4"/>
          <p:cNvSpPr txBox="1">
            <a:spLocks noGrp="1"/>
          </p:cNvSpPr>
          <p:nvPr>
            <p:ph type="title"/>
          </p:nvPr>
        </p:nvSpPr>
        <p:spPr>
          <a:xfrm>
            <a:off x="6013614" y="838400"/>
            <a:ext cx="23331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subTitle" idx="1"/>
          </p:nvPr>
        </p:nvSpPr>
        <p:spPr>
          <a:xfrm>
            <a:off x="6013614" y="1199352"/>
            <a:ext cx="2333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title" idx="2"/>
          </p:nvPr>
        </p:nvSpPr>
        <p:spPr>
          <a:xfrm>
            <a:off x="6013603" y="2104924"/>
            <a:ext cx="23331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subTitle" idx="3"/>
          </p:nvPr>
        </p:nvSpPr>
        <p:spPr>
          <a:xfrm>
            <a:off x="6013601" y="2465876"/>
            <a:ext cx="2333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title" idx="4"/>
          </p:nvPr>
        </p:nvSpPr>
        <p:spPr>
          <a:xfrm>
            <a:off x="6013618" y="3371448"/>
            <a:ext cx="23331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subTitle" idx="5"/>
          </p:nvPr>
        </p:nvSpPr>
        <p:spPr>
          <a:xfrm>
            <a:off x="6013615" y="3732400"/>
            <a:ext cx="2333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title" idx="6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SECTION_TITLE_AND_DESCRIPTION_1_1_1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5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650175" y="465007"/>
            <a:ext cx="2036850" cy="84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5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1262550" y="465007"/>
            <a:ext cx="2036850" cy="84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5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5"/>
          <p:cNvSpPr txBox="1">
            <a:spLocks noGrp="1"/>
          </p:cNvSpPr>
          <p:nvPr>
            <p:ph type="title"/>
          </p:nvPr>
        </p:nvSpPr>
        <p:spPr>
          <a:xfrm>
            <a:off x="1922400" y="3538630"/>
            <a:ext cx="2140200" cy="4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nonymous Pro"/>
              <a:buNone/>
              <a:defRPr sz="1600" b="0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subTitle" idx="1"/>
          </p:nvPr>
        </p:nvSpPr>
        <p:spPr>
          <a:xfrm>
            <a:off x="1922400" y="1269487"/>
            <a:ext cx="3439500" cy="218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ncert One"/>
              <a:buNone/>
              <a:defRPr sz="2400" b="1">
                <a:latin typeface="Concert One"/>
                <a:ea typeface="Concert One"/>
                <a:cs typeface="Concert One"/>
                <a:sym typeface="Concert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>
  <p:cSld name="SECTION_TITLE_AND_DESCRIPTION_1_2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775" y="186275"/>
            <a:ext cx="8632448" cy="4770949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6"/>
          <p:cNvSpPr txBox="1">
            <a:spLocks noGrp="1"/>
          </p:cNvSpPr>
          <p:nvPr>
            <p:ph type="title"/>
          </p:nvPr>
        </p:nvSpPr>
        <p:spPr>
          <a:xfrm>
            <a:off x="602672" y="2010025"/>
            <a:ext cx="2695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subTitle" idx="1"/>
          </p:nvPr>
        </p:nvSpPr>
        <p:spPr>
          <a:xfrm>
            <a:off x="839201" y="2389868"/>
            <a:ext cx="24594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16"/>
          <p:cNvSpPr txBox="1">
            <a:spLocks noGrp="1"/>
          </p:cNvSpPr>
          <p:nvPr>
            <p:ph type="title" idx="2"/>
          </p:nvPr>
        </p:nvSpPr>
        <p:spPr>
          <a:xfrm>
            <a:off x="5845528" y="2010025"/>
            <a:ext cx="2695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97" name="Google Shape;97;p16"/>
          <p:cNvSpPr txBox="1">
            <a:spLocks noGrp="1"/>
          </p:cNvSpPr>
          <p:nvPr>
            <p:ph type="subTitle" idx="3"/>
          </p:nvPr>
        </p:nvSpPr>
        <p:spPr>
          <a:xfrm>
            <a:off x="5845522" y="2389875"/>
            <a:ext cx="24594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title" idx="4"/>
          </p:nvPr>
        </p:nvSpPr>
        <p:spPr>
          <a:xfrm>
            <a:off x="602672" y="3449699"/>
            <a:ext cx="2695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subTitle" idx="5"/>
          </p:nvPr>
        </p:nvSpPr>
        <p:spPr>
          <a:xfrm>
            <a:off x="839201" y="3838273"/>
            <a:ext cx="24594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title" idx="6"/>
          </p:nvPr>
        </p:nvSpPr>
        <p:spPr>
          <a:xfrm>
            <a:off x="5845528" y="3449695"/>
            <a:ext cx="2695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subTitle" idx="7"/>
          </p:nvPr>
        </p:nvSpPr>
        <p:spPr>
          <a:xfrm>
            <a:off x="5845522" y="3838276"/>
            <a:ext cx="24594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title" idx="8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rcentages">
  <p:cSld name="BIG_NUMBER_1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7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7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635655">
            <a:off x="1848552" y="3058534"/>
            <a:ext cx="2068426" cy="1772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7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1903775">
            <a:off x="6763976" y="866659"/>
            <a:ext cx="2068425" cy="1772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7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129175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7"/>
          <p:cNvSpPr txBox="1">
            <a:spLocks noGrp="1"/>
          </p:cNvSpPr>
          <p:nvPr>
            <p:ph type="title" hasCustomPrompt="1"/>
          </p:nvPr>
        </p:nvSpPr>
        <p:spPr>
          <a:xfrm>
            <a:off x="1301450" y="2719788"/>
            <a:ext cx="2101200" cy="6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9" name="Google Shape;109;p17"/>
          <p:cNvSpPr txBox="1">
            <a:spLocks noGrp="1"/>
          </p:cNvSpPr>
          <p:nvPr>
            <p:ph type="subTitle" idx="1"/>
          </p:nvPr>
        </p:nvSpPr>
        <p:spPr>
          <a:xfrm>
            <a:off x="1301450" y="3383388"/>
            <a:ext cx="21012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title" idx="2" hasCustomPrompt="1"/>
          </p:nvPr>
        </p:nvSpPr>
        <p:spPr>
          <a:xfrm>
            <a:off x="3521400" y="2719788"/>
            <a:ext cx="2101200" cy="6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1" name="Google Shape;111;p17"/>
          <p:cNvSpPr txBox="1">
            <a:spLocks noGrp="1"/>
          </p:cNvSpPr>
          <p:nvPr>
            <p:ph type="subTitle" idx="3"/>
          </p:nvPr>
        </p:nvSpPr>
        <p:spPr>
          <a:xfrm>
            <a:off x="3521400" y="3383388"/>
            <a:ext cx="21012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title" idx="4" hasCustomPrompt="1"/>
          </p:nvPr>
        </p:nvSpPr>
        <p:spPr>
          <a:xfrm>
            <a:off x="5741350" y="2719788"/>
            <a:ext cx="2101200" cy="6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3" name="Google Shape;113;p17"/>
          <p:cNvSpPr txBox="1">
            <a:spLocks noGrp="1"/>
          </p:cNvSpPr>
          <p:nvPr>
            <p:ph type="subTitle" idx="5"/>
          </p:nvPr>
        </p:nvSpPr>
        <p:spPr>
          <a:xfrm>
            <a:off x="5741350" y="3383388"/>
            <a:ext cx="21012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">
  <p:cSld name="SECTION_TITLE_AND_DESCRIPTION_1_1_2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8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425" y="201113"/>
            <a:ext cx="8635149" cy="4741275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8"/>
          <p:cNvSpPr txBox="1">
            <a:spLocks noGrp="1"/>
          </p:cNvSpPr>
          <p:nvPr>
            <p:ph type="title"/>
          </p:nvPr>
        </p:nvSpPr>
        <p:spPr>
          <a:xfrm>
            <a:off x="6166050" y="1183210"/>
            <a:ext cx="21402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subTitle" idx="1"/>
          </p:nvPr>
        </p:nvSpPr>
        <p:spPr>
          <a:xfrm>
            <a:off x="6166050" y="1620375"/>
            <a:ext cx="2140200" cy="92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title" idx="2"/>
          </p:nvPr>
        </p:nvSpPr>
        <p:spPr>
          <a:xfrm>
            <a:off x="6166040" y="2678335"/>
            <a:ext cx="21402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subTitle" idx="3"/>
          </p:nvPr>
        </p:nvSpPr>
        <p:spPr>
          <a:xfrm>
            <a:off x="6166050" y="3115508"/>
            <a:ext cx="2140200" cy="92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title" idx="4"/>
          </p:nvPr>
        </p:nvSpPr>
        <p:spPr>
          <a:xfrm>
            <a:off x="1002325" y="711175"/>
            <a:ext cx="2666700" cy="11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>
  <p:cSld name="CAPTION_ONLY_1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19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775" y="186275"/>
            <a:ext cx="8632448" cy="4770949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9"/>
          <p:cNvSpPr txBox="1">
            <a:spLocks noGrp="1"/>
          </p:cNvSpPr>
          <p:nvPr>
            <p:ph type="title"/>
          </p:nvPr>
        </p:nvSpPr>
        <p:spPr>
          <a:xfrm>
            <a:off x="907470" y="2765032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subTitle" idx="1"/>
          </p:nvPr>
        </p:nvSpPr>
        <p:spPr>
          <a:xfrm>
            <a:off x="1137850" y="3229817"/>
            <a:ext cx="2457000" cy="11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title" idx="2"/>
          </p:nvPr>
        </p:nvSpPr>
        <p:spPr>
          <a:xfrm>
            <a:off x="5318730" y="2765032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subTitle" idx="3"/>
          </p:nvPr>
        </p:nvSpPr>
        <p:spPr>
          <a:xfrm>
            <a:off x="5549120" y="3229817"/>
            <a:ext cx="2457000" cy="11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BIG_NUMBER_1_1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0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0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0"/>
          <p:cNvSpPr txBox="1">
            <a:spLocks noGrp="1"/>
          </p:cNvSpPr>
          <p:nvPr>
            <p:ph type="title"/>
          </p:nvPr>
        </p:nvSpPr>
        <p:spPr>
          <a:xfrm>
            <a:off x="2308050" y="711175"/>
            <a:ext cx="4527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APTION_ONLY_1_1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775" y="186275"/>
            <a:ext cx="8632448" cy="4770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SECTION_TITLE_AND_DESCRIPTION_1_1_3_1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425" y="201113"/>
            <a:ext cx="8635149" cy="474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4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1836900" y="711175"/>
            <a:ext cx="5470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1398275" y="1249425"/>
            <a:ext cx="6963300" cy="283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892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950">
                <a:solidFill>
                  <a:schemeClr val="dk2"/>
                </a:solidFill>
              </a:defRPr>
            </a:lvl1pPr>
            <a:lvl2pPr marL="914400" lvl="1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950">
                <a:solidFill>
                  <a:schemeClr val="dk2"/>
                </a:solidFill>
              </a:defRPr>
            </a:lvl2pPr>
            <a:lvl3pPr marL="1371600" lvl="2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950">
                <a:solidFill>
                  <a:schemeClr val="dk2"/>
                </a:solidFill>
              </a:defRPr>
            </a:lvl3pPr>
            <a:lvl4pPr marL="1828800" lvl="3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950">
                <a:solidFill>
                  <a:schemeClr val="dk2"/>
                </a:solidFill>
              </a:defRPr>
            </a:lvl4pPr>
            <a:lvl5pPr marL="2286000" lvl="4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950">
                <a:solidFill>
                  <a:schemeClr val="dk2"/>
                </a:solidFill>
              </a:defRPr>
            </a:lvl5pPr>
            <a:lvl6pPr marL="2743200" lvl="5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950">
                <a:solidFill>
                  <a:schemeClr val="dk2"/>
                </a:solidFill>
              </a:defRPr>
            </a:lvl6pPr>
            <a:lvl7pPr marL="3200400" lvl="6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950">
                <a:solidFill>
                  <a:schemeClr val="dk2"/>
                </a:solidFill>
              </a:defRPr>
            </a:lvl7pPr>
            <a:lvl8pPr marL="3657600" lvl="7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950">
                <a:solidFill>
                  <a:schemeClr val="dk2"/>
                </a:solidFill>
              </a:defRPr>
            </a:lvl8pPr>
            <a:lvl9pPr marL="4114800" lvl="8" indent="-288925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950"/>
              <a:buChar char="■"/>
              <a:defRPr sz="95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IG_NUMBER_1_1_2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6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425" y="201113"/>
            <a:ext cx="8635149" cy="4741275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1002325" y="711175"/>
            <a:ext cx="2072100" cy="11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7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425" y="201113"/>
            <a:ext cx="8635149" cy="4741275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996375" y="1900525"/>
            <a:ext cx="2901600" cy="22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marL="914400" lvl="1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2pPr>
            <a:lvl3pPr marL="1371600" lvl="2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3pPr>
            <a:lvl4pPr marL="1828800" lvl="3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4pPr>
            <a:lvl5pPr marL="2286000" lvl="4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5pPr>
            <a:lvl6pPr marL="2743200" lvl="5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6pPr>
            <a:lvl7pPr marL="3200400" lvl="6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7pPr>
            <a:lvl8pPr marL="3657600" lvl="7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8pPr>
            <a:lvl9pPr marL="4114800" lvl="8" indent="-3302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9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775" y="186275"/>
            <a:ext cx="8632448" cy="477094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1629950" y="3828100"/>
            <a:ext cx="2332500" cy="69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oncert One"/>
              <a:buNone/>
              <a:defRPr sz="1600"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5044725" y="539500"/>
            <a:ext cx="3224400" cy="406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0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775" y="186275"/>
            <a:ext cx="8632448" cy="4770949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0"/>
          <p:cNvSpPr txBox="1">
            <a:spLocks noGrp="1"/>
          </p:cNvSpPr>
          <p:nvPr>
            <p:ph type="title"/>
          </p:nvPr>
        </p:nvSpPr>
        <p:spPr>
          <a:xfrm>
            <a:off x="1002325" y="711173"/>
            <a:ext cx="2403900" cy="138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1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1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4748475" y="480657"/>
            <a:ext cx="2036850" cy="84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1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5339025" y="595407"/>
            <a:ext cx="2036850" cy="84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1"/>
          <p:cNvPicPr preferRelativeResize="0"/>
          <p:nvPr/>
        </p:nvPicPr>
        <p:blipFill rotWithShape="1">
          <a:blip r:embed="rId4">
            <a:alphaModFix/>
          </a:blip>
          <a:srcRect b="7123"/>
          <a:stretch/>
        </p:blipFill>
        <p:spPr>
          <a:xfrm>
            <a:off x="1974100" y="324738"/>
            <a:ext cx="5195775" cy="4494025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1"/>
          <p:cNvSpPr txBox="1">
            <a:spLocks noGrp="1"/>
          </p:cNvSpPr>
          <p:nvPr>
            <p:ph type="title" hasCustomPrompt="1"/>
          </p:nvPr>
        </p:nvSpPr>
        <p:spPr>
          <a:xfrm>
            <a:off x="2838275" y="1645347"/>
            <a:ext cx="4001700" cy="113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7200" b="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1"/>
          </p:nvPr>
        </p:nvSpPr>
        <p:spPr>
          <a:xfrm>
            <a:off x="3335675" y="3062950"/>
            <a:ext cx="30069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>
                <a:solidFill>
                  <a:schemeClr val="dk2"/>
                </a:solidFill>
              </a:defRPr>
            </a:lvl1pPr>
            <a:lvl2pPr marL="914400" lvl="1" indent="-34290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2pPr>
            <a:lvl3pPr marL="1371600" lvl="2" indent="-34290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3pPr>
            <a:lvl4pPr marL="1828800" lvl="3" indent="-34290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4pPr>
            <a:lvl5pPr marL="2286000" lvl="4" indent="-34290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5pPr>
            <a:lvl6pPr marL="2743200" lvl="5" indent="-34290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6pPr>
            <a:lvl7pPr marL="3200400" lvl="6" indent="-34290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7pPr>
            <a:lvl8pPr marL="3657600" lvl="7" indent="-34290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8pPr>
            <a:lvl9pPr marL="4114800" lvl="8" indent="-342900" algn="ctr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SECTION_TITLE_AND_DESCRIPTION_1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775" y="186275"/>
            <a:ext cx="8632448" cy="4770949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907470" y="1705233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929350" y="2161275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2"/>
          </p:nvPr>
        </p:nvSpPr>
        <p:spPr>
          <a:xfrm>
            <a:off x="5318730" y="1705233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3"/>
          </p:nvPr>
        </p:nvSpPr>
        <p:spPr>
          <a:xfrm>
            <a:off x="5340612" y="2161275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4"/>
          </p:nvPr>
        </p:nvSpPr>
        <p:spPr>
          <a:xfrm>
            <a:off x="907470" y="3221098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5"/>
          </p:nvPr>
        </p:nvSpPr>
        <p:spPr>
          <a:xfrm>
            <a:off x="929350" y="3685875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6"/>
          </p:nvPr>
        </p:nvSpPr>
        <p:spPr>
          <a:xfrm>
            <a:off x="5318730" y="3221098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7"/>
          </p:nvPr>
        </p:nvSpPr>
        <p:spPr>
          <a:xfrm>
            <a:off x="5340612" y="3685874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8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ncert One"/>
              <a:buNone/>
              <a:defRPr sz="2800" b="1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2490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oboto Mono Regular"/>
              <a:buChar char="●"/>
              <a:defRPr sz="1800"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●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●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3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9" r:id="rId17"/>
    <p:sldLayoutId id="2147483670" r:id="rId18"/>
    <p:sldLayoutId id="2147483671" r:id="rId19"/>
    <p:sldLayoutId id="2147483672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hyperlink" Target="https://youtu.be/t9c9gluIm-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9"/>
          <p:cNvSpPr txBox="1">
            <a:spLocks noGrp="1"/>
          </p:cNvSpPr>
          <p:nvPr>
            <p:ph type="ctrTitle"/>
          </p:nvPr>
        </p:nvSpPr>
        <p:spPr>
          <a:xfrm>
            <a:off x="2526114" y="1366507"/>
            <a:ext cx="4669343" cy="101746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accent2"/>
                </a:solidFill>
                <a:latin typeface="SassoonPrimary" panose="020B0500000000000000" pitchFamily="34" charset="0"/>
              </a:rPr>
              <a:t>Welcome to Primary 5!</a:t>
            </a:r>
            <a:endParaRPr dirty="0">
              <a:solidFill>
                <a:schemeClr val="accent2"/>
              </a:solidFill>
              <a:latin typeface="SassoonPrimary" panose="020B0500000000000000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858" y="2144901"/>
            <a:ext cx="1679489" cy="16794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17137" y="3824390"/>
            <a:ext cx="12669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SassoonPrimary" panose="020B0500000000000000" pitchFamily="34" charset="0"/>
              </a:rPr>
              <a:t>Meet the teacher </a:t>
            </a:r>
            <a:r>
              <a:rPr lang="en-GB" dirty="0" smtClean="0">
                <a:latin typeface="SassoonPrimary" panose="020B0500000000000000" pitchFamily="34" charset="0"/>
              </a:rPr>
              <a:t>presentation</a:t>
            </a:r>
          </a:p>
          <a:p>
            <a:pPr algn="ctr"/>
            <a:r>
              <a:rPr lang="en-GB" smtClean="0">
                <a:latin typeface="SassoonPrimary" panose="020B0500000000000000" pitchFamily="34" charset="0"/>
              </a:rPr>
              <a:t>(2021)</a:t>
            </a:r>
            <a:endParaRPr lang="en-GB" dirty="0">
              <a:latin typeface="SassoonPrimary" panose="020B0500000000000000" pitchFamily="34" charset="0"/>
            </a:endParaRPr>
          </a:p>
        </p:txBody>
      </p:sp>
      <p:pic>
        <p:nvPicPr>
          <p:cNvPr id="4098" name="Picture 2" descr="https://lh3.googleusercontent.com/cXVgN88QLKjVLQyOf8m5kePtbhP1c_0bRf7WvA9-LfRxU_5hklPvZRAQBWwFeqmUUhh4C8yh1i15XsvltboWAYaxM61YFiKrdKEGdcna0SQ2dXwt0QVSlGPIrmUjUq-_31G_7JY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4" t="27973" r="7006" b="15750"/>
          <a:stretch/>
        </p:blipFill>
        <p:spPr bwMode="auto">
          <a:xfrm>
            <a:off x="3890790" y="2401114"/>
            <a:ext cx="3777344" cy="18936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08515" y="729342"/>
            <a:ext cx="29282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C00000"/>
                </a:solidFill>
                <a:latin typeface="SassoonPrimary" panose="020B0500000000000000" pitchFamily="34" charset="0"/>
              </a:rPr>
              <a:t>Health and Wellbeing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06486" y="1683449"/>
            <a:ext cx="3124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SassoonPrimary" panose="020B0500000000000000" pitchFamily="34" charset="0"/>
              </a:rPr>
              <a:t>Bounce back programme</a:t>
            </a:r>
          </a:p>
          <a:p>
            <a:r>
              <a:rPr lang="en-GB" dirty="0">
                <a:latin typeface="SassoonPrimary" panose="020B0500000000000000" pitchFamily="34" charset="0"/>
              </a:rPr>
              <a:t> </a:t>
            </a:r>
          </a:p>
          <a:p>
            <a:r>
              <a:rPr lang="en-GB" dirty="0">
                <a:latin typeface="SassoonPrimary" panose="020B0500000000000000" pitchFamily="34" charset="0"/>
              </a:rPr>
              <a:t>ICE Pack HWB resource. </a:t>
            </a:r>
          </a:p>
          <a:p>
            <a:endParaRPr lang="en-GB" dirty="0">
              <a:latin typeface="SassoonPrimary" panose="020B0500000000000000" pitchFamily="34" charset="0"/>
            </a:endParaRPr>
          </a:p>
          <a:p>
            <a:r>
              <a:rPr lang="en-GB" dirty="0">
                <a:latin typeface="SassoonPrimary" panose="020B0500000000000000" pitchFamily="34" charset="0"/>
              </a:rPr>
              <a:t>Team building activities.</a:t>
            </a:r>
          </a:p>
          <a:p>
            <a:r>
              <a:rPr lang="en-GB" dirty="0">
                <a:latin typeface="SassoonPrimary" panose="020B0500000000000000" pitchFamily="34" charset="0"/>
              </a:rPr>
              <a:t> </a:t>
            </a:r>
          </a:p>
          <a:p>
            <a:r>
              <a:rPr lang="en-GB" dirty="0">
                <a:latin typeface="SassoonPrimary" panose="020B0500000000000000" pitchFamily="34" charset="0"/>
              </a:rPr>
              <a:t>Circle Time activities/ Mindfulness. </a:t>
            </a:r>
          </a:p>
          <a:p>
            <a:endParaRPr lang="en-GB" dirty="0">
              <a:latin typeface="SassoonPrimary" panose="020B0500000000000000" pitchFamily="34" charset="0"/>
            </a:endParaRPr>
          </a:p>
          <a:p>
            <a:r>
              <a:rPr lang="en-GB" dirty="0">
                <a:latin typeface="SassoonPrimary" panose="020B0500000000000000" pitchFamily="34" charset="0"/>
              </a:rPr>
              <a:t>Worry Monster</a:t>
            </a:r>
          </a:p>
          <a:p>
            <a:endParaRPr lang="en-GB" dirty="0">
              <a:latin typeface="SassoonPrimary" panose="020B0500000000000000" pitchFamily="34" charset="0"/>
            </a:endParaRPr>
          </a:p>
          <a:p>
            <a:r>
              <a:rPr lang="en-GB" dirty="0">
                <a:latin typeface="SassoonPrimary" panose="020B0500000000000000" pitchFamily="34" charset="0"/>
              </a:rPr>
              <a:t>Emotional Check-in (morning and afternoon)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686" y="1206395"/>
            <a:ext cx="1524000" cy="18669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40"/>
          <p:cNvSpPr txBox="1">
            <a:spLocks noGrp="1"/>
          </p:cNvSpPr>
          <p:nvPr>
            <p:ph type="title"/>
          </p:nvPr>
        </p:nvSpPr>
        <p:spPr>
          <a:xfrm>
            <a:off x="1002325" y="711175"/>
            <a:ext cx="2072100" cy="11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SassoonPrimary" panose="020B0500000000000000" pitchFamily="34" charset="0"/>
              </a:rPr>
              <a:t>Topics</a:t>
            </a:r>
            <a:endParaRPr dirty="0">
              <a:latin typeface="SassoonPrimary" panose="020B0500000000000000" pitchFamily="34" charset="0"/>
            </a:endParaRPr>
          </a:p>
        </p:txBody>
      </p:sp>
      <p:sp>
        <p:nvSpPr>
          <p:cNvPr id="365" name="Google Shape;365;p40"/>
          <p:cNvSpPr/>
          <p:nvPr/>
        </p:nvSpPr>
        <p:spPr>
          <a:xfrm>
            <a:off x="905876" y="1385531"/>
            <a:ext cx="151500" cy="151500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66" name="Google Shape;366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695465">
            <a:off x="5913153" y="137715"/>
            <a:ext cx="2131021" cy="2245670"/>
          </a:xfrm>
          <a:prstGeom prst="rect">
            <a:avLst/>
          </a:prstGeom>
          <a:noFill/>
          <a:ln>
            <a:noFill/>
          </a:ln>
          <a:effectLst>
            <a:outerShdw blurRad="100013" dist="47625" dir="1800000" algn="bl" rotWithShape="0">
              <a:srgbClr val="000000">
                <a:alpha val="44000"/>
              </a:srgbClr>
            </a:outerShdw>
          </a:effectLst>
        </p:spPr>
      </p:pic>
      <p:pic>
        <p:nvPicPr>
          <p:cNvPr id="378" name="Google Shape;378;p40"/>
          <p:cNvPicPr preferRelativeResize="0"/>
          <p:nvPr/>
        </p:nvPicPr>
        <p:blipFill>
          <a:blip r:embed="rId4">
            <a:alphaModFix amt="78000"/>
          </a:blip>
          <a:stretch>
            <a:fillRect/>
          </a:stretch>
        </p:blipFill>
        <p:spPr>
          <a:xfrm rot="11109327">
            <a:off x="4175553" y="1356280"/>
            <a:ext cx="1837154" cy="758225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40"/>
          <p:cNvSpPr/>
          <p:nvPr/>
        </p:nvSpPr>
        <p:spPr>
          <a:xfrm>
            <a:off x="876010" y="2551931"/>
            <a:ext cx="151500" cy="1515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40"/>
          <p:cNvSpPr/>
          <p:nvPr/>
        </p:nvSpPr>
        <p:spPr>
          <a:xfrm>
            <a:off x="850825" y="3508592"/>
            <a:ext cx="151500" cy="151500"/>
          </a:xfrm>
          <a:prstGeom prst="ellipse">
            <a:avLst/>
          </a:prstGeom>
          <a:solidFill>
            <a:schemeClr val="accent4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1127650" y="1188039"/>
            <a:ext cx="28383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SassoonPrimary" panose="020B0500000000000000" pitchFamily="34" charset="0"/>
              </a:rPr>
              <a:t>Sustainable Development Goals (SDGs) </a:t>
            </a:r>
            <a:r>
              <a:rPr lang="en-GB" b="1" dirty="0">
                <a:latin typeface="SassoonPrimary" panose="020B0500000000000000" pitchFamily="34" charset="0"/>
              </a:rPr>
              <a:t>September- November</a:t>
            </a:r>
          </a:p>
          <a:p>
            <a:r>
              <a:rPr lang="en-GB" b="1" dirty="0">
                <a:latin typeface="SassoonPrimary" panose="020B0500000000000000" pitchFamily="34" charset="0"/>
              </a:rPr>
              <a:t>-</a:t>
            </a:r>
            <a:r>
              <a:rPr lang="en-GB" dirty="0">
                <a:latin typeface="SassoonPrimary" panose="020B0500000000000000" pitchFamily="34" charset="0"/>
              </a:rPr>
              <a:t>This topic will be used to link topics throughout the year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27650" y="2480631"/>
            <a:ext cx="2942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SassoonPrimary" panose="020B0500000000000000" pitchFamily="34" charset="0"/>
              </a:rPr>
              <a:t>Christmas Enterprise: </a:t>
            </a:r>
            <a:r>
              <a:rPr lang="en-GB" b="1" dirty="0">
                <a:latin typeface="SassoonPrimary" panose="020B0500000000000000" pitchFamily="34" charset="0"/>
              </a:rPr>
              <a:t>November- December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98370" y="3405611"/>
            <a:ext cx="28722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SassoonPrimary" panose="020B0500000000000000" pitchFamily="34" charset="0"/>
              </a:rPr>
              <a:t>Titanic</a:t>
            </a:r>
          </a:p>
          <a:p>
            <a:r>
              <a:rPr lang="en-GB" dirty="0">
                <a:latin typeface="SassoonPrimary" panose="020B0500000000000000" pitchFamily="34" charset="0"/>
              </a:rPr>
              <a:t>Novel study: The Titanic Detective Agency- Lindsay </a:t>
            </a:r>
            <a:r>
              <a:rPr lang="en-GB" dirty="0" err="1">
                <a:latin typeface="SassoonPrimary" panose="020B0500000000000000" pitchFamily="34" charset="0"/>
              </a:rPr>
              <a:t>Littleson</a:t>
            </a:r>
            <a:endParaRPr lang="en-GB" dirty="0">
              <a:latin typeface="SassoonPrimary" panose="020B0500000000000000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908491">
            <a:off x="6115167" y="581999"/>
            <a:ext cx="1825964" cy="16859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73670" y="2285559"/>
            <a:ext cx="1269388" cy="169469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6748" y="3307640"/>
            <a:ext cx="2166876" cy="131667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940628" y="315686"/>
            <a:ext cx="1175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C00000"/>
                </a:solidFill>
                <a:latin typeface="SassoonPrimary" panose="020B0500000000000000" pitchFamily="34" charset="0"/>
              </a:rPr>
              <a:t>PE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36619" y="838906"/>
            <a:ext cx="596537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dirty="0">
                <a:latin typeface="SassoonPrimary" panose="020B0500000000000000" pitchFamily="34" charset="0"/>
              </a:rPr>
              <a:t>Please ensure all children bring their </a:t>
            </a:r>
            <a:r>
              <a:rPr lang="en-GB" altLang="en-US" b="1" dirty="0">
                <a:latin typeface="SassoonPrimary" panose="020B0500000000000000" pitchFamily="34" charset="0"/>
              </a:rPr>
              <a:t>FULL</a:t>
            </a:r>
            <a:r>
              <a:rPr lang="en-GB" altLang="en-US" dirty="0">
                <a:latin typeface="SassoonPrimary" panose="020B0500000000000000" pitchFamily="34" charset="0"/>
              </a:rPr>
              <a:t> P.E. kit on Monday and Thursday. </a:t>
            </a:r>
            <a:endParaRPr lang="en-GB" altLang="en-US" dirty="0" smtClean="0">
              <a:latin typeface="SassoonPrimary" panose="020B0500000000000000" pitchFamily="34" charset="0"/>
            </a:endParaRPr>
          </a:p>
          <a:p>
            <a:endParaRPr lang="en-GB" altLang="en-US" dirty="0">
              <a:latin typeface="SassoonPrimary" panose="020B0500000000000000" pitchFamily="34" charset="0"/>
            </a:endParaRPr>
          </a:p>
          <a:p>
            <a:r>
              <a:rPr lang="en-GB" altLang="en-US" dirty="0" smtClean="0">
                <a:latin typeface="SassoonPrimary" panose="020B0500000000000000" pitchFamily="34" charset="0"/>
              </a:rPr>
              <a:t>The children can wear their polo shirts to school on both of these days.</a:t>
            </a:r>
            <a:endParaRPr lang="en-GB" altLang="en-US" dirty="0">
              <a:latin typeface="SassoonPrimary" panose="020B0500000000000000" pitchFamily="34" charset="0"/>
            </a:endParaRPr>
          </a:p>
          <a:p>
            <a:endParaRPr lang="en-GB" altLang="en-US" dirty="0">
              <a:latin typeface="SassoonPrimary" panose="020B0500000000000000" pitchFamily="34" charset="0"/>
            </a:endParaRPr>
          </a:p>
          <a:p>
            <a:r>
              <a:rPr lang="en-GB" altLang="en-US" dirty="0">
                <a:latin typeface="SassoonPrimary" panose="020B0500000000000000" pitchFamily="34" charset="0"/>
              </a:rPr>
              <a:t>PE will be taking place both indoors and outdoors – dependent on weather. </a:t>
            </a:r>
          </a:p>
          <a:p>
            <a:endParaRPr lang="en-GB" altLang="en-US" dirty="0">
              <a:latin typeface="SassoonPrimary" panose="020B0500000000000000" pitchFamily="34" charset="0"/>
            </a:endParaRPr>
          </a:p>
          <a:p>
            <a:r>
              <a:rPr lang="en-GB" altLang="en-US" dirty="0">
                <a:latin typeface="SassoonPrimary" panose="020B0500000000000000" pitchFamily="34" charset="0"/>
              </a:rPr>
              <a:t>Any Jewellery should be removed for P.E. days. (Earrings should be covered with clear tape if they cannot be removed)</a:t>
            </a:r>
          </a:p>
          <a:p>
            <a:endParaRPr lang="en-GB" altLang="en-US" dirty="0">
              <a:latin typeface="SassoonPrimary" panose="020B0500000000000000" pitchFamily="34" charset="0"/>
            </a:endParaRPr>
          </a:p>
          <a:p>
            <a:r>
              <a:rPr lang="en-GB" altLang="en-US" dirty="0">
                <a:latin typeface="SassoonPrimary" panose="020B0500000000000000" pitchFamily="34" charset="0"/>
              </a:rPr>
              <a:t>Children should have plenty of water with them on P.E. days. Water is kept up in the classroom in baskets, for the children returning from P.E</a:t>
            </a:r>
          </a:p>
          <a:p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393" y="3830748"/>
            <a:ext cx="2520160" cy="131275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45"/>
          <p:cNvSpPr txBox="1">
            <a:spLocks noGrp="1"/>
          </p:cNvSpPr>
          <p:nvPr>
            <p:ph type="title"/>
          </p:nvPr>
        </p:nvSpPr>
        <p:spPr>
          <a:xfrm>
            <a:off x="771575" y="711175"/>
            <a:ext cx="3615367" cy="11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SassoonPrimary" panose="020B0500000000000000" pitchFamily="34" charset="0"/>
              </a:rPr>
              <a:t>Other Curricular areas</a:t>
            </a:r>
            <a:endParaRPr dirty="0">
              <a:latin typeface="SassoonPrimary" panose="020B0500000000000000" pitchFamily="34" charset="0"/>
            </a:endParaRPr>
          </a:p>
        </p:txBody>
      </p:sp>
      <p:pic>
        <p:nvPicPr>
          <p:cNvPr id="455" name="Google Shape;455;p45"/>
          <p:cNvPicPr preferRelativeResize="0"/>
          <p:nvPr/>
        </p:nvPicPr>
        <p:blipFill rotWithShape="1">
          <a:blip r:embed="rId3">
            <a:alphaModFix amt="71000"/>
          </a:blip>
          <a:srcRect l="101335" r="53189"/>
          <a:stretch/>
        </p:blipFill>
        <p:spPr>
          <a:xfrm rot="35" flipH="1">
            <a:off x="4581853" y="2192630"/>
            <a:ext cx="1001749" cy="75821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654966" y="1612023"/>
            <a:ext cx="38485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SassoonPrimary" panose="020B0500000000000000" pitchFamily="34" charset="0"/>
              </a:rPr>
              <a:t>Primary 5 will be working with Mr Preston on Wednesday morning and will focus on developing their skills in </a:t>
            </a:r>
            <a:r>
              <a:rPr lang="en-GB" b="1" dirty="0">
                <a:latin typeface="SassoonPrimary" panose="020B0500000000000000" pitchFamily="34" charset="0"/>
              </a:rPr>
              <a:t>Technologies</a:t>
            </a:r>
            <a:r>
              <a:rPr lang="en-GB" dirty="0">
                <a:latin typeface="SassoonPrimary" panose="020B0500000000000000" pitchFamily="34" charset="0"/>
              </a:rPr>
              <a:t>.</a:t>
            </a:r>
          </a:p>
          <a:p>
            <a:endParaRPr lang="en-GB" b="1" dirty="0">
              <a:latin typeface="SassoonPrimary" panose="020B0500000000000000" pitchFamily="34" charset="0"/>
            </a:endParaRPr>
          </a:p>
          <a:p>
            <a:r>
              <a:rPr lang="en-GB" b="1" dirty="0">
                <a:latin typeface="SassoonPrimary" panose="020B0500000000000000" pitchFamily="34" charset="0"/>
              </a:rPr>
              <a:t>Science: </a:t>
            </a:r>
            <a:r>
              <a:rPr lang="en-GB" dirty="0">
                <a:latin typeface="SassoonPrimary" panose="020B0500000000000000" pitchFamily="34" charset="0"/>
              </a:rPr>
              <a:t>Our science focus for Term 1 will link with our topic on The Sustainable Development Goals. We will be learning about energy sources and ways we can reduce wasted energy and live more sustainably. </a:t>
            </a:r>
          </a:p>
          <a:p>
            <a:endParaRPr lang="en-GB" dirty="0">
              <a:latin typeface="SassoonPrimary" panose="020B0500000000000000" pitchFamily="34" charset="0"/>
            </a:endParaRPr>
          </a:p>
          <a:p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4962985" y="1011562"/>
            <a:ext cx="36802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SassoonPrimary" panose="020B0500000000000000" pitchFamily="34" charset="0"/>
              </a:rPr>
              <a:t>Expressive Arts: </a:t>
            </a:r>
            <a:r>
              <a:rPr lang="en-GB" dirty="0">
                <a:latin typeface="SassoonPrimary" panose="020B0500000000000000" pitchFamily="34" charset="0"/>
              </a:rPr>
              <a:t>Term 1 will consist of learning about different movement, expression and voice in Drama.  We will be using our class novel to support this.</a:t>
            </a:r>
          </a:p>
          <a:p>
            <a:endParaRPr lang="en-GB" dirty="0">
              <a:latin typeface="SassoonPrimary" panose="020B0500000000000000" pitchFamily="34" charset="0"/>
            </a:endParaRPr>
          </a:p>
          <a:p>
            <a:r>
              <a:rPr lang="en-GB" dirty="0">
                <a:latin typeface="SassoonPrimary" panose="020B0500000000000000" pitchFamily="34" charset="0"/>
              </a:rPr>
              <a:t>In </a:t>
            </a:r>
            <a:r>
              <a:rPr lang="en-GB" b="1" dirty="0">
                <a:latin typeface="SassoonPrimary" panose="020B0500000000000000" pitchFamily="34" charset="0"/>
              </a:rPr>
              <a:t>Art and Design</a:t>
            </a:r>
            <a:r>
              <a:rPr lang="en-GB" dirty="0">
                <a:latin typeface="SassoonPrimary" panose="020B0500000000000000" pitchFamily="34" charset="0"/>
              </a:rPr>
              <a:t>, we will be exploring different artists and designers. We will also be linking our class topics with art.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483" y="2827444"/>
            <a:ext cx="2581275" cy="177165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4542" y="511628"/>
            <a:ext cx="3940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C00000"/>
                </a:solidFill>
                <a:latin typeface="SassoonPrimary" panose="020B0500000000000000" pitchFamily="34" charset="0"/>
              </a:rPr>
              <a:t>Sharing Achievements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" y="1230085"/>
            <a:ext cx="3222171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SassoonPrimary" panose="020B0500000000000000" pitchFamily="34" charset="0"/>
              </a:rPr>
              <a:t>While we are still unable to have whole school assemblies, we will be having a ‘mini assembly’ in our class on a Friday afternoon. </a:t>
            </a:r>
          </a:p>
          <a:p>
            <a:endParaRPr lang="en-GB" dirty="0">
              <a:latin typeface="SassoonPrimary" panose="020B0500000000000000" pitchFamily="34" charset="0"/>
            </a:endParaRPr>
          </a:p>
          <a:p>
            <a:r>
              <a:rPr lang="en-GB" dirty="0">
                <a:latin typeface="SassoonPrimary" panose="020B0500000000000000" pitchFamily="34" charset="0"/>
              </a:rPr>
              <a:t>St Marks Marvel (pupil of the week) will be presented with their certificate.</a:t>
            </a:r>
          </a:p>
          <a:p>
            <a:endParaRPr lang="en-GB" dirty="0">
              <a:latin typeface="SassoonPrimary" panose="020B0500000000000000" pitchFamily="34" charset="0"/>
            </a:endParaRPr>
          </a:p>
          <a:p>
            <a:r>
              <a:rPr lang="en-GB" dirty="0">
                <a:latin typeface="SassoonPrimary" panose="020B0500000000000000" pitchFamily="34" charset="0"/>
              </a:rPr>
              <a:t>We would also love to hear about </a:t>
            </a:r>
            <a:r>
              <a:rPr lang="en-GB" b="1" dirty="0">
                <a:latin typeface="SassoonPrimary" panose="020B0500000000000000" pitchFamily="34" charset="0"/>
              </a:rPr>
              <a:t>‘Marvellous Moments’ </a:t>
            </a:r>
            <a:r>
              <a:rPr lang="en-GB" dirty="0">
                <a:latin typeface="SassoonPrimary" panose="020B0500000000000000" pitchFamily="34" charset="0"/>
              </a:rPr>
              <a:t>outside of school.</a:t>
            </a:r>
          </a:p>
          <a:p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5105400" y="914752"/>
            <a:ext cx="313508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SassoonPrimary" panose="020B0500000000000000" pitchFamily="34" charset="0"/>
              </a:rPr>
              <a:t> Certificates/medals/awards from clubs/groups outside of school can be brought in on Fridays to share with the class. </a:t>
            </a:r>
          </a:p>
          <a:p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218" y="2253674"/>
            <a:ext cx="2457450" cy="185737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43"/>
          <p:cNvSpPr txBox="1">
            <a:spLocks noGrp="1"/>
          </p:cNvSpPr>
          <p:nvPr>
            <p:ph type="title"/>
          </p:nvPr>
        </p:nvSpPr>
        <p:spPr>
          <a:xfrm>
            <a:off x="2416781" y="566504"/>
            <a:ext cx="4527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SassoonPrimary" panose="020B0500000000000000" pitchFamily="34" charset="0"/>
              </a:rPr>
              <a:t>Homework</a:t>
            </a:r>
            <a:endParaRPr dirty="0">
              <a:latin typeface="SassoonPrimary" panose="020B05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21972" y="1240971"/>
            <a:ext cx="645522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GB" altLang="en-US" dirty="0">
                <a:latin typeface="SassoonPrimary" panose="020B0500000000000000" pitchFamily="34" charset="0"/>
              </a:rPr>
              <a:t>After 25 minutes, </a:t>
            </a:r>
            <a:r>
              <a:rPr lang="en-GB" altLang="en-US" b="1" u="sng" dirty="0">
                <a:solidFill>
                  <a:schemeClr val="tx1">
                    <a:lumMod val="50000"/>
                  </a:schemeClr>
                </a:solidFill>
                <a:latin typeface="SassoonPrimary" panose="020B0500000000000000" pitchFamily="34" charset="0"/>
              </a:rPr>
              <a:t>STOP!!!</a:t>
            </a:r>
          </a:p>
          <a:p>
            <a:pPr eaLnBrk="1" hangingPunct="1"/>
            <a:endParaRPr lang="en-GB" altLang="en-US" dirty="0">
              <a:solidFill>
                <a:srgbClr val="FF3300"/>
              </a:solidFill>
              <a:latin typeface="SassoonPrimary" panose="020B0500000000000000" pitchFamily="34" charset="0"/>
            </a:endParaRPr>
          </a:p>
          <a:p>
            <a:pPr eaLnBrk="1" hangingPunct="1"/>
            <a:r>
              <a:rPr lang="en-GB" altLang="en-US" dirty="0">
                <a:latin typeface="SassoonPrimary" panose="020B0500000000000000" pitchFamily="34" charset="0"/>
              </a:rPr>
              <a:t>Will change from week to week. </a:t>
            </a:r>
          </a:p>
          <a:p>
            <a:pPr eaLnBrk="1" hangingPunct="1"/>
            <a:endParaRPr lang="en-GB" altLang="en-US" dirty="0">
              <a:latin typeface="SassoonPrimary" panose="020B0500000000000000" pitchFamily="34" charset="0"/>
            </a:endParaRPr>
          </a:p>
          <a:p>
            <a:pPr eaLnBrk="1" hangingPunct="1"/>
            <a:r>
              <a:rPr lang="en-GB" altLang="en-US" dirty="0">
                <a:latin typeface="SassoonPrimary" panose="020B0500000000000000" pitchFamily="34" charset="0"/>
              </a:rPr>
              <a:t>Mental Maths</a:t>
            </a:r>
          </a:p>
          <a:p>
            <a:pPr eaLnBrk="1" hangingPunct="1"/>
            <a:endParaRPr lang="en-GB" altLang="en-US" dirty="0">
              <a:latin typeface="SassoonPrimary" panose="020B0500000000000000" pitchFamily="34" charset="0"/>
            </a:endParaRPr>
          </a:p>
          <a:p>
            <a:pPr eaLnBrk="1" hangingPunct="1"/>
            <a:r>
              <a:rPr lang="en-GB" altLang="en-US" dirty="0">
                <a:latin typeface="SassoonPrimary" panose="020B0500000000000000" pitchFamily="34" charset="0"/>
              </a:rPr>
              <a:t>Written Maths</a:t>
            </a:r>
          </a:p>
          <a:p>
            <a:pPr eaLnBrk="1" hangingPunct="1"/>
            <a:endParaRPr lang="en-GB" altLang="en-US" dirty="0">
              <a:latin typeface="SassoonPrimary" panose="020B0500000000000000" pitchFamily="34" charset="0"/>
            </a:endParaRPr>
          </a:p>
          <a:p>
            <a:pPr eaLnBrk="1" hangingPunct="1"/>
            <a:r>
              <a:rPr lang="en-GB" altLang="en-US" dirty="0">
                <a:latin typeface="SassoonPrimary" panose="020B0500000000000000" pitchFamily="34" charset="0"/>
              </a:rPr>
              <a:t>Spelling/Active Spelling</a:t>
            </a:r>
          </a:p>
          <a:p>
            <a:pPr eaLnBrk="1" hangingPunct="1"/>
            <a:endParaRPr lang="en-GB" altLang="en-US" dirty="0">
              <a:latin typeface="SassoonPrimary" panose="020B0500000000000000" pitchFamily="34" charset="0"/>
            </a:endParaRPr>
          </a:p>
          <a:p>
            <a:pPr eaLnBrk="1" hangingPunct="1"/>
            <a:r>
              <a:rPr lang="en-GB" altLang="en-US" dirty="0">
                <a:latin typeface="SassoonPrimary" panose="020B0500000000000000" pitchFamily="34" charset="0"/>
              </a:rPr>
              <a:t>Reading/Comprehension</a:t>
            </a:r>
          </a:p>
          <a:p>
            <a:pPr eaLnBrk="1" hangingPunct="1"/>
            <a:endParaRPr lang="en-GB" altLang="en-US" dirty="0">
              <a:latin typeface="SassoonPrimary" panose="020B0500000000000000" pitchFamily="34" charset="0"/>
            </a:endParaRPr>
          </a:p>
          <a:p>
            <a:pPr eaLnBrk="1" hangingPunct="1"/>
            <a:r>
              <a:rPr lang="en-GB" altLang="en-US" dirty="0">
                <a:latin typeface="SassoonPrimary" panose="020B0500000000000000" pitchFamily="34" charset="0"/>
              </a:rPr>
              <a:t>Topic research </a:t>
            </a:r>
          </a:p>
          <a:p>
            <a:pPr eaLnBrk="1" hangingPunct="1"/>
            <a:endParaRPr lang="en-GB" altLang="en-US" dirty="0">
              <a:latin typeface="SassoonPrimary" panose="020B0500000000000000" pitchFamily="34" charset="0"/>
            </a:endParaRPr>
          </a:p>
          <a:p>
            <a:pPr eaLnBrk="1" hangingPunct="1"/>
            <a:r>
              <a:rPr lang="en-GB" altLang="en-US" dirty="0">
                <a:latin typeface="SassoonPrimary" panose="020B0500000000000000" pitchFamily="34" charset="0"/>
              </a:rPr>
              <a:t>Education City tasks/Google classroom may also be used. </a:t>
            </a:r>
          </a:p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159" y="1139204"/>
            <a:ext cx="1611250" cy="16475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662" y="2294844"/>
            <a:ext cx="2143125" cy="214312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44"/>
          <p:cNvSpPr txBox="1">
            <a:spLocks noGrp="1"/>
          </p:cNvSpPr>
          <p:nvPr>
            <p:ph type="title"/>
          </p:nvPr>
        </p:nvSpPr>
        <p:spPr>
          <a:xfrm>
            <a:off x="999913" y="389629"/>
            <a:ext cx="2403900" cy="138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SassoonPrimary" panose="020B0500000000000000" pitchFamily="34" charset="0"/>
              </a:rPr>
              <a:t>Reminders</a:t>
            </a:r>
            <a:endParaRPr dirty="0">
              <a:latin typeface="SassoonPrimary" panose="020B0500000000000000" pitchFamily="34" charset="0"/>
            </a:endParaRPr>
          </a:p>
        </p:txBody>
      </p:sp>
      <p:grpSp>
        <p:nvGrpSpPr>
          <p:cNvPr id="431" name="Google Shape;431;p44"/>
          <p:cNvGrpSpPr/>
          <p:nvPr/>
        </p:nvGrpSpPr>
        <p:grpSpPr>
          <a:xfrm rot="5400000">
            <a:off x="5027403" y="1282991"/>
            <a:ext cx="3600065" cy="2577461"/>
            <a:chOff x="2556950" y="2043625"/>
            <a:chExt cx="2458725" cy="1760200"/>
          </a:xfrm>
        </p:grpSpPr>
        <p:sp>
          <p:nvSpPr>
            <p:cNvPr id="432" name="Google Shape;432;p44"/>
            <p:cNvSpPr/>
            <p:nvPr/>
          </p:nvSpPr>
          <p:spPr>
            <a:xfrm>
              <a:off x="2556950" y="2043625"/>
              <a:ext cx="2458725" cy="1760200"/>
            </a:xfrm>
            <a:custGeom>
              <a:avLst/>
              <a:gdLst/>
              <a:ahLst/>
              <a:cxnLst/>
              <a:rect l="l" t="t" r="r" b="b"/>
              <a:pathLst>
                <a:path w="98349" h="70408" extrusionOk="0">
                  <a:moveTo>
                    <a:pt x="90818" y="1816"/>
                  </a:moveTo>
                  <a:cubicBezTo>
                    <a:pt x="92383" y="1969"/>
                    <a:pt x="93897" y="2373"/>
                    <a:pt x="95019" y="3508"/>
                  </a:cubicBezTo>
                  <a:cubicBezTo>
                    <a:pt x="96028" y="4532"/>
                    <a:pt x="96504" y="5893"/>
                    <a:pt x="96734" y="7309"/>
                  </a:cubicBezTo>
                  <a:cubicBezTo>
                    <a:pt x="96493" y="6832"/>
                    <a:pt x="96285" y="6466"/>
                    <a:pt x="96173" y="6300"/>
                  </a:cubicBezTo>
                  <a:cubicBezTo>
                    <a:pt x="94887" y="4384"/>
                    <a:pt x="92996" y="2705"/>
                    <a:pt x="90818" y="1816"/>
                  </a:cubicBezTo>
                  <a:close/>
                  <a:moveTo>
                    <a:pt x="11961" y="1646"/>
                  </a:moveTo>
                  <a:cubicBezTo>
                    <a:pt x="12129" y="1646"/>
                    <a:pt x="12296" y="1647"/>
                    <a:pt x="12463" y="1647"/>
                  </a:cubicBezTo>
                  <a:cubicBezTo>
                    <a:pt x="15236" y="1651"/>
                    <a:pt x="18010" y="1674"/>
                    <a:pt x="20784" y="1688"/>
                  </a:cubicBezTo>
                  <a:lnTo>
                    <a:pt x="53375" y="1849"/>
                  </a:lnTo>
                  <a:cubicBezTo>
                    <a:pt x="58769" y="1875"/>
                    <a:pt x="64162" y="1907"/>
                    <a:pt x="69553" y="1907"/>
                  </a:cubicBezTo>
                  <a:cubicBezTo>
                    <a:pt x="75895" y="1907"/>
                    <a:pt x="82236" y="1863"/>
                    <a:pt x="88576" y="1717"/>
                  </a:cubicBezTo>
                  <a:cubicBezTo>
                    <a:pt x="89068" y="1724"/>
                    <a:pt x="89571" y="1733"/>
                    <a:pt x="90074" y="1761"/>
                  </a:cubicBezTo>
                  <a:cubicBezTo>
                    <a:pt x="91936" y="2502"/>
                    <a:pt x="93588" y="3529"/>
                    <a:pt x="94965" y="5102"/>
                  </a:cubicBezTo>
                  <a:cubicBezTo>
                    <a:pt x="95712" y="5955"/>
                    <a:pt x="96335" y="6907"/>
                    <a:pt x="96820" y="7930"/>
                  </a:cubicBezTo>
                  <a:cubicBezTo>
                    <a:pt x="96911" y="8720"/>
                    <a:pt x="96939" y="9512"/>
                    <a:pt x="96950" y="10260"/>
                  </a:cubicBezTo>
                  <a:cubicBezTo>
                    <a:pt x="97038" y="15743"/>
                    <a:pt x="96885" y="21239"/>
                    <a:pt x="96853" y="26722"/>
                  </a:cubicBezTo>
                  <a:lnTo>
                    <a:pt x="96655" y="59972"/>
                  </a:lnTo>
                  <a:cubicBezTo>
                    <a:pt x="96639" y="60013"/>
                    <a:pt x="96626" y="60056"/>
                    <a:pt x="96620" y="60101"/>
                  </a:cubicBezTo>
                  <a:cubicBezTo>
                    <a:pt x="96277" y="62648"/>
                    <a:pt x="96354" y="65704"/>
                    <a:pt x="93954" y="67311"/>
                  </a:cubicBezTo>
                  <a:cubicBezTo>
                    <a:pt x="92234" y="68462"/>
                    <a:pt x="90018" y="68563"/>
                    <a:pt x="87924" y="68563"/>
                  </a:cubicBezTo>
                  <a:cubicBezTo>
                    <a:pt x="87478" y="68563"/>
                    <a:pt x="87038" y="68558"/>
                    <a:pt x="86609" y="68558"/>
                  </a:cubicBezTo>
                  <a:cubicBezTo>
                    <a:pt x="86449" y="68558"/>
                    <a:pt x="86290" y="68559"/>
                    <a:pt x="86134" y="68561"/>
                  </a:cubicBezTo>
                  <a:cubicBezTo>
                    <a:pt x="79796" y="68630"/>
                    <a:pt x="73460" y="68702"/>
                    <a:pt x="67122" y="68777"/>
                  </a:cubicBezTo>
                  <a:cubicBezTo>
                    <a:pt x="54449" y="68943"/>
                    <a:pt x="41775" y="69086"/>
                    <a:pt x="29100" y="69207"/>
                  </a:cubicBezTo>
                  <a:cubicBezTo>
                    <a:pt x="25099" y="69250"/>
                    <a:pt x="21017" y="69468"/>
                    <a:pt x="16955" y="69468"/>
                  </a:cubicBezTo>
                  <a:cubicBezTo>
                    <a:pt x="15090" y="69468"/>
                    <a:pt x="13229" y="69422"/>
                    <a:pt x="11382" y="69292"/>
                  </a:cubicBezTo>
                  <a:cubicBezTo>
                    <a:pt x="11338" y="69271"/>
                    <a:pt x="11291" y="69256"/>
                    <a:pt x="11243" y="69249"/>
                  </a:cubicBezTo>
                  <a:cubicBezTo>
                    <a:pt x="9261" y="68910"/>
                    <a:pt x="7147" y="68692"/>
                    <a:pt x="5324" y="67786"/>
                  </a:cubicBezTo>
                  <a:cubicBezTo>
                    <a:pt x="2945" y="66603"/>
                    <a:pt x="1957" y="64442"/>
                    <a:pt x="1766" y="61862"/>
                  </a:cubicBezTo>
                  <a:cubicBezTo>
                    <a:pt x="1395" y="56826"/>
                    <a:pt x="1728" y="51663"/>
                    <a:pt x="1735" y="46613"/>
                  </a:cubicBezTo>
                  <a:cubicBezTo>
                    <a:pt x="1749" y="35854"/>
                    <a:pt x="1764" y="25094"/>
                    <a:pt x="1779" y="14335"/>
                  </a:cubicBezTo>
                  <a:cubicBezTo>
                    <a:pt x="1787" y="10034"/>
                    <a:pt x="1586" y="4144"/>
                    <a:pt x="6469" y="2332"/>
                  </a:cubicBezTo>
                  <a:cubicBezTo>
                    <a:pt x="8213" y="1685"/>
                    <a:pt x="10115" y="1646"/>
                    <a:pt x="11961" y="1646"/>
                  </a:cubicBezTo>
                  <a:close/>
                  <a:moveTo>
                    <a:pt x="13285" y="114"/>
                  </a:moveTo>
                  <a:cubicBezTo>
                    <a:pt x="12308" y="114"/>
                    <a:pt x="11333" y="128"/>
                    <a:pt x="10360" y="170"/>
                  </a:cubicBezTo>
                  <a:cubicBezTo>
                    <a:pt x="8433" y="256"/>
                    <a:pt x="6448" y="529"/>
                    <a:pt x="4740" y="1483"/>
                  </a:cubicBezTo>
                  <a:cubicBezTo>
                    <a:pt x="1083" y="3528"/>
                    <a:pt x="415" y="7888"/>
                    <a:pt x="333" y="11705"/>
                  </a:cubicBezTo>
                  <a:cubicBezTo>
                    <a:pt x="85" y="23331"/>
                    <a:pt x="297" y="34985"/>
                    <a:pt x="284" y="46615"/>
                  </a:cubicBezTo>
                  <a:cubicBezTo>
                    <a:pt x="280" y="49934"/>
                    <a:pt x="276" y="53253"/>
                    <a:pt x="271" y="56572"/>
                  </a:cubicBezTo>
                  <a:cubicBezTo>
                    <a:pt x="270" y="59156"/>
                    <a:pt x="0" y="61953"/>
                    <a:pt x="735" y="64469"/>
                  </a:cubicBezTo>
                  <a:cubicBezTo>
                    <a:pt x="2020" y="68857"/>
                    <a:pt x="6707" y="70383"/>
                    <a:pt x="10866" y="70383"/>
                  </a:cubicBezTo>
                  <a:cubicBezTo>
                    <a:pt x="10941" y="70383"/>
                    <a:pt x="11016" y="70382"/>
                    <a:pt x="11090" y="70381"/>
                  </a:cubicBezTo>
                  <a:cubicBezTo>
                    <a:pt x="11215" y="70380"/>
                    <a:pt x="11335" y="70334"/>
                    <a:pt x="11429" y="70253"/>
                  </a:cubicBezTo>
                  <a:cubicBezTo>
                    <a:pt x="12710" y="70379"/>
                    <a:pt x="14003" y="70407"/>
                    <a:pt x="15298" y="70407"/>
                  </a:cubicBezTo>
                  <a:cubicBezTo>
                    <a:pt x="15751" y="70407"/>
                    <a:pt x="16204" y="70404"/>
                    <a:pt x="16657" y="70400"/>
                  </a:cubicBezTo>
                  <a:cubicBezTo>
                    <a:pt x="20114" y="70371"/>
                    <a:pt x="23570" y="70339"/>
                    <a:pt x="27027" y="70305"/>
                  </a:cubicBezTo>
                  <a:cubicBezTo>
                    <a:pt x="33940" y="70240"/>
                    <a:pt x="40853" y="70176"/>
                    <a:pt x="47766" y="70112"/>
                  </a:cubicBezTo>
                  <a:cubicBezTo>
                    <a:pt x="61461" y="69984"/>
                    <a:pt x="75204" y="70217"/>
                    <a:pt x="88893" y="69756"/>
                  </a:cubicBezTo>
                  <a:cubicBezTo>
                    <a:pt x="91383" y="69672"/>
                    <a:pt x="94095" y="69291"/>
                    <a:pt x="95825" y="67303"/>
                  </a:cubicBezTo>
                  <a:cubicBezTo>
                    <a:pt x="97229" y="65692"/>
                    <a:pt x="97707" y="63354"/>
                    <a:pt x="97702" y="61216"/>
                  </a:cubicBezTo>
                  <a:cubicBezTo>
                    <a:pt x="97844" y="61112"/>
                    <a:pt x="97944" y="60948"/>
                    <a:pt x="97945" y="60721"/>
                  </a:cubicBezTo>
                  <a:cubicBezTo>
                    <a:pt x="98025" y="47899"/>
                    <a:pt x="98104" y="35079"/>
                    <a:pt x="98183" y="22259"/>
                  </a:cubicBezTo>
                  <a:cubicBezTo>
                    <a:pt x="98203" y="19054"/>
                    <a:pt x="98221" y="15849"/>
                    <a:pt x="98238" y="12644"/>
                  </a:cubicBezTo>
                  <a:cubicBezTo>
                    <a:pt x="98247" y="10300"/>
                    <a:pt x="98349" y="7837"/>
                    <a:pt x="97619" y="5576"/>
                  </a:cubicBezTo>
                  <a:cubicBezTo>
                    <a:pt x="96494" y="2088"/>
                    <a:pt x="93720" y="828"/>
                    <a:pt x="90596" y="828"/>
                  </a:cubicBezTo>
                  <a:cubicBezTo>
                    <a:pt x="90441" y="828"/>
                    <a:pt x="90285" y="831"/>
                    <a:pt x="90129" y="837"/>
                  </a:cubicBezTo>
                  <a:lnTo>
                    <a:pt x="90128" y="837"/>
                  </a:lnTo>
                  <a:cubicBezTo>
                    <a:pt x="66351" y="1"/>
                    <a:pt x="42503" y="277"/>
                    <a:pt x="18704" y="170"/>
                  </a:cubicBezTo>
                  <a:cubicBezTo>
                    <a:pt x="16902" y="162"/>
                    <a:pt x="15092" y="114"/>
                    <a:pt x="13285" y="11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44"/>
            <p:cNvSpPr/>
            <p:nvPr/>
          </p:nvSpPr>
          <p:spPr>
            <a:xfrm>
              <a:off x="4670200" y="2819475"/>
              <a:ext cx="245125" cy="219275"/>
            </a:xfrm>
            <a:custGeom>
              <a:avLst/>
              <a:gdLst/>
              <a:ahLst/>
              <a:cxnLst/>
              <a:rect l="l" t="t" r="r" b="b"/>
              <a:pathLst>
                <a:path w="9805" h="8771" extrusionOk="0">
                  <a:moveTo>
                    <a:pt x="6458" y="1744"/>
                  </a:moveTo>
                  <a:lnTo>
                    <a:pt x="6458" y="1744"/>
                  </a:lnTo>
                  <a:cubicBezTo>
                    <a:pt x="6577" y="1765"/>
                    <a:pt x="6694" y="1793"/>
                    <a:pt x="6810" y="1826"/>
                  </a:cubicBezTo>
                  <a:cubicBezTo>
                    <a:pt x="8173" y="2233"/>
                    <a:pt x="8547" y="3509"/>
                    <a:pt x="8357" y="4744"/>
                  </a:cubicBezTo>
                  <a:cubicBezTo>
                    <a:pt x="8322" y="4117"/>
                    <a:pt x="8146" y="3499"/>
                    <a:pt x="7814" y="2957"/>
                  </a:cubicBezTo>
                  <a:cubicBezTo>
                    <a:pt x="7497" y="2436"/>
                    <a:pt x="7011" y="2019"/>
                    <a:pt x="6458" y="1744"/>
                  </a:cubicBezTo>
                  <a:close/>
                  <a:moveTo>
                    <a:pt x="4989" y="2133"/>
                  </a:moveTo>
                  <a:cubicBezTo>
                    <a:pt x="6456" y="2133"/>
                    <a:pt x="7706" y="3080"/>
                    <a:pt x="7730" y="4903"/>
                  </a:cubicBezTo>
                  <a:cubicBezTo>
                    <a:pt x="7742" y="5796"/>
                    <a:pt x="7376" y="6656"/>
                    <a:pt x="6797" y="7223"/>
                  </a:cubicBezTo>
                  <a:cubicBezTo>
                    <a:pt x="6429" y="7400"/>
                    <a:pt x="6022" y="7478"/>
                    <a:pt x="5603" y="7478"/>
                  </a:cubicBezTo>
                  <a:cubicBezTo>
                    <a:pt x="4895" y="7478"/>
                    <a:pt x="4156" y="7255"/>
                    <a:pt x="3525" y="6903"/>
                  </a:cubicBezTo>
                  <a:cubicBezTo>
                    <a:pt x="3308" y="6781"/>
                    <a:pt x="3103" y="6642"/>
                    <a:pt x="2911" y="6484"/>
                  </a:cubicBezTo>
                  <a:cubicBezTo>
                    <a:pt x="2179" y="5525"/>
                    <a:pt x="1818" y="4255"/>
                    <a:pt x="2392" y="3156"/>
                  </a:cubicBezTo>
                  <a:cubicBezTo>
                    <a:pt x="2562" y="2832"/>
                    <a:pt x="2827" y="2564"/>
                    <a:pt x="3148" y="2347"/>
                  </a:cubicBezTo>
                  <a:cubicBezTo>
                    <a:pt x="3197" y="2429"/>
                    <a:pt x="3284" y="2476"/>
                    <a:pt x="3375" y="2476"/>
                  </a:cubicBezTo>
                  <a:cubicBezTo>
                    <a:pt x="3408" y="2476"/>
                    <a:pt x="3442" y="2469"/>
                    <a:pt x="3475" y="2456"/>
                  </a:cubicBezTo>
                  <a:cubicBezTo>
                    <a:pt x="3979" y="2239"/>
                    <a:pt x="4496" y="2133"/>
                    <a:pt x="4989" y="2133"/>
                  </a:cubicBezTo>
                  <a:close/>
                  <a:moveTo>
                    <a:pt x="5476" y="1"/>
                  </a:moveTo>
                  <a:cubicBezTo>
                    <a:pt x="4394" y="1"/>
                    <a:pt x="3206" y="667"/>
                    <a:pt x="2447" y="1312"/>
                  </a:cubicBezTo>
                  <a:cubicBezTo>
                    <a:pt x="910" y="2619"/>
                    <a:pt x="0" y="4604"/>
                    <a:pt x="1199" y="6446"/>
                  </a:cubicBezTo>
                  <a:cubicBezTo>
                    <a:pt x="2115" y="7852"/>
                    <a:pt x="3948" y="8770"/>
                    <a:pt x="5658" y="8770"/>
                  </a:cubicBezTo>
                  <a:cubicBezTo>
                    <a:pt x="5901" y="8770"/>
                    <a:pt x="6142" y="8752"/>
                    <a:pt x="6377" y="8713"/>
                  </a:cubicBezTo>
                  <a:cubicBezTo>
                    <a:pt x="8390" y="8384"/>
                    <a:pt x="9495" y="6421"/>
                    <a:pt x="9651" y="4517"/>
                  </a:cubicBezTo>
                  <a:cubicBezTo>
                    <a:pt x="9804" y="2648"/>
                    <a:pt x="8845" y="987"/>
                    <a:pt x="6990" y="633"/>
                  </a:cubicBezTo>
                  <a:cubicBezTo>
                    <a:pt x="6986" y="628"/>
                    <a:pt x="6987" y="622"/>
                    <a:pt x="6982" y="617"/>
                  </a:cubicBezTo>
                  <a:cubicBezTo>
                    <a:pt x="6556" y="176"/>
                    <a:pt x="6030" y="1"/>
                    <a:pt x="54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44"/>
            <p:cNvSpPr/>
            <p:nvPr/>
          </p:nvSpPr>
          <p:spPr>
            <a:xfrm>
              <a:off x="2729800" y="2201775"/>
              <a:ext cx="1934650" cy="1470275"/>
            </a:xfrm>
            <a:custGeom>
              <a:avLst/>
              <a:gdLst/>
              <a:ahLst/>
              <a:cxnLst/>
              <a:rect l="l" t="t" r="r" b="b"/>
              <a:pathLst>
                <a:path w="77386" h="58811" extrusionOk="0">
                  <a:moveTo>
                    <a:pt x="1185" y="1196"/>
                  </a:moveTo>
                  <a:cubicBezTo>
                    <a:pt x="1321" y="1206"/>
                    <a:pt x="1457" y="1209"/>
                    <a:pt x="1594" y="1217"/>
                  </a:cubicBezTo>
                  <a:cubicBezTo>
                    <a:pt x="1469" y="1589"/>
                    <a:pt x="1356" y="1964"/>
                    <a:pt x="1256" y="2343"/>
                  </a:cubicBezTo>
                  <a:cubicBezTo>
                    <a:pt x="1233" y="1960"/>
                    <a:pt x="1214" y="1577"/>
                    <a:pt x="1185" y="1196"/>
                  </a:cubicBezTo>
                  <a:close/>
                  <a:moveTo>
                    <a:pt x="1429" y="10485"/>
                  </a:moveTo>
                  <a:cubicBezTo>
                    <a:pt x="1528" y="13703"/>
                    <a:pt x="1641" y="16920"/>
                    <a:pt x="1741" y="20138"/>
                  </a:cubicBezTo>
                  <a:cubicBezTo>
                    <a:pt x="1837" y="23209"/>
                    <a:pt x="1746" y="26237"/>
                    <a:pt x="1537" y="29264"/>
                  </a:cubicBezTo>
                  <a:lnTo>
                    <a:pt x="1537" y="29263"/>
                  </a:lnTo>
                  <a:cubicBezTo>
                    <a:pt x="1502" y="24699"/>
                    <a:pt x="1466" y="20136"/>
                    <a:pt x="1431" y="15573"/>
                  </a:cubicBezTo>
                  <a:cubicBezTo>
                    <a:pt x="1418" y="13882"/>
                    <a:pt x="1426" y="12184"/>
                    <a:pt x="1429" y="10485"/>
                  </a:cubicBezTo>
                  <a:close/>
                  <a:moveTo>
                    <a:pt x="2124" y="1246"/>
                  </a:moveTo>
                  <a:cubicBezTo>
                    <a:pt x="4213" y="1360"/>
                    <a:pt x="6315" y="1397"/>
                    <a:pt x="8419" y="1397"/>
                  </a:cubicBezTo>
                  <a:cubicBezTo>
                    <a:pt x="12299" y="1397"/>
                    <a:pt x="16191" y="1272"/>
                    <a:pt x="20040" y="1270"/>
                  </a:cubicBezTo>
                  <a:cubicBezTo>
                    <a:pt x="26225" y="1266"/>
                    <a:pt x="32411" y="1262"/>
                    <a:pt x="38596" y="1259"/>
                  </a:cubicBezTo>
                  <a:cubicBezTo>
                    <a:pt x="39551" y="1258"/>
                    <a:pt x="40507" y="1258"/>
                    <a:pt x="41462" y="1258"/>
                  </a:cubicBezTo>
                  <a:cubicBezTo>
                    <a:pt x="52992" y="1258"/>
                    <a:pt x="64522" y="1289"/>
                    <a:pt x="76050" y="1431"/>
                  </a:cubicBezTo>
                  <a:cubicBezTo>
                    <a:pt x="75508" y="10645"/>
                    <a:pt x="75757" y="19965"/>
                    <a:pt x="75669" y="29192"/>
                  </a:cubicBezTo>
                  <a:lnTo>
                    <a:pt x="75407" y="56668"/>
                  </a:lnTo>
                  <a:cubicBezTo>
                    <a:pt x="63045" y="57008"/>
                    <a:pt x="50680" y="57249"/>
                    <a:pt x="38315" y="57388"/>
                  </a:cubicBezTo>
                  <a:cubicBezTo>
                    <a:pt x="32078" y="57457"/>
                    <a:pt x="25842" y="57499"/>
                    <a:pt x="19605" y="57515"/>
                  </a:cubicBezTo>
                  <a:cubicBezTo>
                    <a:pt x="16487" y="57522"/>
                    <a:pt x="13368" y="57517"/>
                    <a:pt x="10250" y="57534"/>
                  </a:cubicBezTo>
                  <a:cubicBezTo>
                    <a:pt x="10143" y="57535"/>
                    <a:pt x="10036" y="57535"/>
                    <a:pt x="9929" y="57535"/>
                  </a:cubicBezTo>
                  <a:cubicBezTo>
                    <a:pt x="8490" y="57535"/>
                    <a:pt x="7027" y="57489"/>
                    <a:pt x="5567" y="57489"/>
                  </a:cubicBezTo>
                  <a:cubicBezTo>
                    <a:pt x="4939" y="57489"/>
                    <a:pt x="4312" y="57498"/>
                    <a:pt x="3688" y="57522"/>
                  </a:cubicBezTo>
                  <a:cubicBezTo>
                    <a:pt x="3003" y="57039"/>
                    <a:pt x="2376" y="56527"/>
                    <a:pt x="1858" y="55767"/>
                  </a:cubicBezTo>
                  <a:cubicBezTo>
                    <a:pt x="1847" y="55751"/>
                    <a:pt x="1839" y="55734"/>
                    <a:pt x="1827" y="55718"/>
                  </a:cubicBezTo>
                  <a:cubicBezTo>
                    <a:pt x="1832" y="54354"/>
                    <a:pt x="1719" y="52964"/>
                    <a:pt x="1709" y="51661"/>
                  </a:cubicBezTo>
                  <a:lnTo>
                    <a:pt x="1653" y="44374"/>
                  </a:lnTo>
                  <a:cubicBezTo>
                    <a:pt x="1624" y="40693"/>
                    <a:pt x="1596" y="37014"/>
                    <a:pt x="1568" y="33333"/>
                  </a:cubicBezTo>
                  <a:cubicBezTo>
                    <a:pt x="2545" y="23669"/>
                    <a:pt x="1881" y="13855"/>
                    <a:pt x="1409" y="4156"/>
                  </a:cubicBezTo>
                  <a:cubicBezTo>
                    <a:pt x="1577" y="3170"/>
                    <a:pt x="1816" y="2197"/>
                    <a:pt x="2124" y="1246"/>
                  </a:cubicBezTo>
                  <a:close/>
                  <a:moveTo>
                    <a:pt x="1796" y="56741"/>
                  </a:moveTo>
                  <a:cubicBezTo>
                    <a:pt x="2019" y="57044"/>
                    <a:pt x="2266" y="57328"/>
                    <a:pt x="2537" y="57589"/>
                  </a:cubicBezTo>
                  <a:cubicBezTo>
                    <a:pt x="2262" y="57609"/>
                    <a:pt x="1987" y="57631"/>
                    <a:pt x="1714" y="57661"/>
                  </a:cubicBezTo>
                  <a:cubicBezTo>
                    <a:pt x="1754" y="57359"/>
                    <a:pt x="1778" y="57051"/>
                    <a:pt x="1796" y="56741"/>
                  </a:cubicBezTo>
                  <a:close/>
                  <a:moveTo>
                    <a:pt x="8719" y="0"/>
                  </a:moveTo>
                  <a:cubicBezTo>
                    <a:pt x="6094" y="0"/>
                    <a:pt x="3474" y="55"/>
                    <a:pt x="877" y="244"/>
                  </a:cubicBezTo>
                  <a:cubicBezTo>
                    <a:pt x="844" y="246"/>
                    <a:pt x="819" y="259"/>
                    <a:pt x="789" y="266"/>
                  </a:cubicBezTo>
                  <a:cubicBezTo>
                    <a:pt x="771" y="264"/>
                    <a:pt x="752" y="263"/>
                    <a:pt x="734" y="263"/>
                  </a:cubicBezTo>
                  <a:cubicBezTo>
                    <a:pt x="541" y="263"/>
                    <a:pt x="349" y="388"/>
                    <a:pt x="331" y="651"/>
                  </a:cubicBezTo>
                  <a:cubicBezTo>
                    <a:pt x="1" y="5484"/>
                    <a:pt x="225" y="10382"/>
                    <a:pt x="256" y="15225"/>
                  </a:cubicBezTo>
                  <a:cubicBezTo>
                    <a:pt x="288" y="20083"/>
                    <a:pt x="319" y="24941"/>
                    <a:pt x="350" y="29799"/>
                  </a:cubicBezTo>
                  <a:lnTo>
                    <a:pt x="440" y="44026"/>
                  </a:lnTo>
                  <a:lnTo>
                    <a:pt x="486" y="51313"/>
                  </a:lnTo>
                  <a:cubicBezTo>
                    <a:pt x="501" y="53595"/>
                    <a:pt x="196" y="56150"/>
                    <a:pt x="694" y="58379"/>
                  </a:cubicBezTo>
                  <a:cubicBezTo>
                    <a:pt x="743" y="58599"/>
                    <a:pt x="943" y="58709"/>
                    <a:pt x="1142" y="58709"/>
                  </a:cubicBezTo>
                  <a:cubicBezTo>
                    <a:pt x="1313" y="58709"/>
                    <a:pt x="1484" y="58628"/>
                    <a:pt x="1560" y="58465"/>
                  </a:cubicBezTo>
                  <a:cubicBezTo>
                    <a:pt x="2410" y="58574"/>
                    <a:pt x="3275" y="58631"/>
                    <a:pt x="4143" y="58662"/>
                  </a:cubicBezTo>
                  <a:cubicBezTo>
                    <a:pt x="4267" y="58711"/>
                    <a:pt x="4390" y="58760"/>
                    <a:pt x="4517" y="58797"/>
                  </a:cubicBezTo>
                  <a:cubicBezTo>
                    <a:pt x="4549" y="58806"/>
                    <a:pt x="4579" y="58811"/>
                    <a:pt x="4608" y="58811"/>
                  </a:cubicBezTo>
                  <a:cubicBezTo>
                    <a:pt x="4706" y="58811"/>
                    <a:pt x="4782" y="58758"/>
                    <a:pt x="4829" y="58685"/>
                  </a:cubicBezTo>
                  <a:cubicBezTo>
                    <a:pt x="5253" y="58694"/>
                    <a:pt x="5679" y="58697"/>
                    <a:pt x="6104" y="58697"/>
                  </a:cubicBezTo>
                  <a:cubicBezTo>
                    <a:pt x="7282" y="58697"/>
                    <a:pt x="8460" y="58673"/>
                    <a:pt x="9622" y="58673"/>
                  </a:cubicBezTo>
                  <a:cubicBezTo>
                    <a:pt x="9831" y="58673"/>
                    <a:pt x="10041" y="58674"/>
                    <a:pt x="10249" y="58676"/>
                  </a:cubicBezTo>
                  <a:cubicBezTo>
                    <a:pt x="12029" y="58692"/>
                    <a:pt x="13808" y="58697"/>
                    <a:pt x="15587" y="58697"/>
                  </a:cubicBezTo>
                  <a:cubicBezTo>
                    <a:pt x="16811" y="58697"/>
                    <a:pt x="18034" y="58695"/>
                    <a:pt x="19258" y="58693"/>
                  </a:cubicBezTo>
                  <a:cubicBezTo>
                    <a:pt x="25610" y="58680"/>
                    <a:pt x="31963" y="58642"/>
                    <a:pt x="38314" y="58575"/>
                  </a:cubicBezTo>
                  <a:cubicBezTo>
                    <a:pt x="50762" y="58444"/>
                    <a:pt x="63207" y="58209"/>
                    <a:pt x="75651" y="57869"/>
                  </a:cubicBezTo>
                  <a:cubicBezTo>
                    <a:pt x="75753" y="57933"/>
                    <a:pt x="75875" y="57965"/>
                    <a:pt x="75997" y="57965"/>
                  </a:cubicBezTo>
                  <a:cubicBezTo>
                    <a:pt x="76255" y="57965"/>
                    <a:pt x="76513" y="57823"/>
                    <a:pt x="76585" y="57538"/>
                  </a:cubicBezTo>
                  <a:cubicBezTo>
                    <a:pt x="76668" y="57367"/>
                    <a:pt x="76677" y="57171"/>
                    <a:pt x="76610" y="56994"/>
                  </a:cubicBezTo>
                  <a:cubicBezTo>
                    <a:pt x="76695" y="47727"/>
                    <a:pt x="76782" y="38459"/>
                    <a:pt x="76869" y="29191"/>
                  </a:cubicBezTo>
                  <a:cubicBezTo>
                    <a:pt x="76954" y="19914"/>
                    <a:pt x="77386" y="10546"/>
                    <a:pt x="77006" y="1274"/>
                  </a:cubicBezTo>
                  <a:cubicBezTo>
                    <a:pt x="77324" y="946"/>
                    <a:pt x="77187" y="235"/>
                    <a:pt x="76591" y="229"/>
                  </a:cubicBezTo>
                  <a:cubicBezTo>
                    <a:pt x="66238" y="106"/>
                    <a:pt x="55885" y="74"/>
                    <a:pt x="45533" y="74"/>
                  </a:cubicBezTo>
                  <a:cubicBezTo>
                    <a:pt x="43221" y="74"/>
                    <a:pt x="40908" y="76"/>
                    <a:pt x="38596" y="78"/>
                  </a:cubicBezTo>
                  <a:cubicBezTo>
                    <a:pt x="32411" y="84"/>
                    <a:pt x="26225" y="94"/>
                    <a:pt x="20040" y="108"/>
                  </a:cubicBezTo>
                  <a:cubicBezTo>
                    <a:pt x="19935" y="108"/>
                    <a:pt x="19830" y="108"/>
                    <a:pt x="19725" y="108"/>
                  </a:cubicBezTo>
                  <a:cubicBezTo>
                    <a:pt x="16078" y="108"/>
                    <a:pt x="12393" y="0"/>
                    <a:pt x="87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5" name="Google Shape;435;p44"/>
          <p:cNvSpPr txBox="1">
            <a:spLocks noGrp="1"/>
          </p:cNvSpPr>
          <p:nvPr>
            <p:ph type="subTitle" idx="4294967295"/>
          </p:nvPr>
        </p:nvSpPr>
        <p:spPr>
          <a:xfrm>
            <a:off x="433927" y="1041597"/>
            <a:ext cx="3884636" cy="119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>
              <a:buNone/>
            </a:pPr>
            <a:r>
              <a:rPr lang="en-GB" sz="1200" dirty="0">
                <a:solidFill>
                  <a:schemeClr val="tx1">
                    <a:lumMod val="50000"/>
                  </a:schemeClr>
                </a:solidFill>
                <a:latin typeface="SassoonPrimary" panose="020B0500000000000000" pitchFamily="34" charset="0"/>
              </a:rPr>
              <a:t>Please remind all pupils that no toys should be brought from home on any occasion. </a:t>
            </a:r>
          </a:p>
          <a:p>
            <a:pPr marL="114300" indent="0">
              <a:buNone/>
            </a:pPr>
            <a:r>
              <a:rPr lang="en-GB" sz="1200" dirty="0" smtClean="0">
                <a:solidFill>
                  <a:schemeClr val="tx1">
                    <a:lumMod val="50000"/>
                  </a:schemeClr>
                </a:solidFill>
                <a:latin typeface="SassoonPrimary" panose="020B0500000000000000" pitchFamily="34" charset="0"/>
              </a:rPr>
              <a:t>Playground </a:t>
            </a:r>
            <a:r>
              <a:rPr lang="en-GB" sz="1200" dirty="0">
                <a:solidFill>
                  <a:schemeClr val="tx1">
                    <a:lumMod val="50000"/>
                  </a:schemeClr>
                </a:solidFill>
                <a:latin typeface="SassoonPrimary" panose="020B0500000000000000" pitchFamily="34" charset="0"/>
              </a:rPr>
              <a:t>equipment is provided at break and lunch and games/resources are provided for Golden Time. </a:t>
            </a:r>
          </a:p>
          <a:p>
            <a:pPr marL="114300" indent="0">
              <a:buNone/>
            </a:pPr>
            <a:endParaRPr lang="en-GB" sz="1200" dirty="0">
              <a:solidFill>
                <a:schemeClr val="tx1">
                  <a:lumMod val="50000"/>
                </a:schemeClr>
              </a:solidFill>
              <a:latin typeface="SassoonPrimary" panose="020B0500000000000000" pitchFamily="34" charset="0"/>
            </a:endParaRPr>
          </a:p>
          <a:p>
            <a:pPr marL="114300" indent="0">
              <a:buNone/>
            </a:pPr>
            <a:r>
              <a:rPr lang="en-GB" sz="1200" dirty="0">
                <a:solidFill>
                  <a:schemeClr val="tx1">
                    <a:lumMod val="50000"/>
                  </a:schemeClr>
                </a:solidFill>
                <a:latin typeface="SassoonPrimary" panose="020B0500000000000000" pitchFamily="34" charset="0"/>
              </a:rPr>
              <a:t>Pupils should bring a water bottle every day for throughout the day in class. Please ensure this is plain water – not fizzy juice or diluting juice. </a:t>
            </a:r>
            <a:endParaRPr lang="en-GB" sz="1200" dirty="0" smtClean="0">
              <a:solidFill>
                <a:schemeClr val="tx1">
                  <a:lumMod val="50000"/>
                </a:schemeClr>
              </a:solidFill>
              <a:latin typeface="SassoonPrimary" panose="020B0500000000000000" pitchFamily="34" charset="0"/>
            </a:endParaRPr>
          </a:p>
          <a:p>
            <a:pPr marL="114300" indent="0">
              <a:buNone/>
            </a:pPr>
            <a:endParaRPr lang="en-GB" sz="1200" dirty="0" smtClean="0">
              <a:solidFill>
                <a:schemeClr val="tx1">
                  <a:lumMod val="50000"/>
                </a:schemeClr>
              </a:solidFill>
              <a:latin typeface="SassoonPrimary" panose="020B0500000000000000" pitchFamily="34" charset="0"/>
            </a:endParaRPr>
          </a:p>
          <a:p>
            <a:pPr marL="114300" indent="0">
              <a:buNone/>
            </a:pPr>
            <a:r>
              <a:rPr lang="en-GB" sz="1200" dirty="0" smtClean="0">
                <a:solidFill>
                  <a:schemeClr val="tx1">
                    <a:lumMod val="50000"/>
                  </a:schemeClr>
                </a:solidFill>
                <a:latin typeface="SassoonPrimary" panose="020B0500000000000000" pitchFamily="34" charset="0"/>
              </a:rPr>
              <a:t>As </a:t>
            </a:r>
            <a:r>
              <a:rPr lang="en-GB" sz="1200" dirty="0">
                <a:solidFill>
                  <a:schemeClr val="tx1">
                    <a:lumMod val="50000"/>
                  </a:schemeClr>
                </a:solidFill>
                <a:latin typeface="SassoonPrimary" panose="020B0500000000000000" pitchFamily="34" charset="0"/>
              </a:rPr>
              <a:t>a Health Promoting </a:t>
            </a:r>
            <a:r>
              <a:rPr lang="en-GB" sz="1200" dirty="0" smtClean="0">
                <a:solidFill>
                  <a:schemeClr val="tx1">
                    <a:lumMod val="50000"/>
                  </a:schemeClr>
                </a:solidFill>
                <a:latin typeface="SassoonPrimary" panose="020B0500000000000000" pitchFamily="34" charset="0"/>
              </a:rPr>
              <a:t>school we encourage healthy snacks </a:t>
            </a:r>
            <a:r>
              <a:rPr lang="en-GB" sz="1200" dirty="0" err="1" smtClean="0">
                <a:solidFill>
                  <a:schemeClr val="tx1">
                    <a:lumMod val="50000"/>
                  </a:schemeClr>
                </a:solidFill>
                <a:latin typeface="SassoonPrimary" panose="020B0500000000000000" pitchFamily="34" charset="0"/>
              </a:rPr>
              <a:t>e.g</a:t>
            </a:r>
            <a:r>
              <a:rPr lang="en-GB" sz="1200" dirty="0" smtClean="0">
                <a:solidFill>
                  <a:schemeClr val="tx1">
                    <a:lumMod val="50000"/>
                  </a:schemeClr>
                </a:solidFill>
                <a:latin typeface="SassoonPrimary" panose="020B0500000000000000" pitchFamily="34" charset="0"/>
              </a:rPr>
              <a:t> </a:t>
            </a:r>
            <a:r>
              <a:rPr lang="en-GB" sz="1200" dirty="0">
                <a:solidFill>
                  <a:schemeClr val="tx1">
                    <a:lumMod val="50000"/>
                  </a:schemeClr>
                </a:solidFill>
                <a:latin typeface="SassoonPrimary" panose="020B0500000000000000" pitchFamily="34" charset="0"/>
              </a:rPr>
              <a:t>an apple or banana along with a drink of water or fruit </a:t>
            </a:r>
            <a:r>
              <a:rPr lang="en-GB" sz="1200" dirty="0" smtClean="0">
                <a:solidFill>
                  <a:schemeClr val="tx1">
                    <a:lumMod val="50000"/>
                  </a:schemeClr>
                </a:solidFill>
                <a:latin typeface="SassoonPrimary" panose="020B0500000000000000" pitchFamily="34" charset="0"/>
              </a:rPr>
              <a:t>juice. They are </a:t>
            </a:r>
            <a:r>
              <a:rPr lang="en-GB" sz="1200" dirty="0">
                <a:solidFill>
                  <a:schemeClr val="tx1">
                    <a:lumMod val="50000"/>
                  </a:schemeClr>
                </a:solidFill>
                <a:latin typeface="SassoonPrimary" panose="020B0500000000000000" pitchFamily="34" charset="0"/>
              </a:rPr>
              <a:t>not allowed cans, fizzy juice or chewing gum.</a:t>
            </a:r>
            <a:br>
              <a:rPr lang="en-GB" sz="1200" dirty="0">
                <a:solidFill>
                  <a:schemeClr val="tx1">
                    <a:lumMod val="50000"/>
                  </a:schemeClr>
                </a:solidFill>
                <a:latin typeface="SassoonPrimary" panose="020B0500000000000000" pitchFamily="34" charset="0"/>
              </a:rPr>
            </a:br>
            <a:endParaRPr lang="en-GB" sz="1200" dirty="0">
              <a:solidFill>
                <a:schemeClr val="tx1">
                  <a:lumMod val="50000"/>
                </a:schemeClr>
              </a:solidFill>
              <a:latin typeface="SassoonPrimary" panose="020B0500000000000000" pitchFamily="34" charset="0"/>
            </a:endParaRPr>
          </a:p>
          <a:p>
            <a:pPr marL="114300" indent="0">
              <a:buNone/>
            </a:pPr>
            <a:r>
              <a:rPr lang="en-GB" sz="1200" dirty="0" smtClean="0">
                <a:solidFill>
                  <a:schemeClr val="tx1">
                    <a:lumMod val="50000"/>
                  </a:schemeClr>
                </a:solidFill>
                <a:latin typeface="SassoonPrimary" panose="020B0500000000000000" pitchFamily="34" charset="0"/>
              </a:rPr>
              <a:t>We </a:t>
            </a:r>
            <a:r>
              <a:rPr lang="en-GB" sz="1200" dirty="0">
                <a:solidFill>
                  <a:schemeClr val="tx1">
                    <a:lumMod val="50000"/>
                  </a:schemeClr>
                </a:solidFill>
                <a:latin typeface="SassoonPrimary" panose="020B0500000000000000" pitchFamily="34" charset="0"/>
              </a:rPr>
              <a:t>have some pupils with nut allergies, so please ensure no nut based products are brought to school. </a:t>
            </a:r>
            <a:br>
              <a:rPr lang="en-GB" sz="1200" dirty="0">
                <a:solidFill>
                  <a:schemeClr val="tx1">
                    <a:lumMod val="50000"/>
                  </a:schemeClr>
                </a:solidFill>
                <a:latin typeface="SassoonPrimary" panose="020B0500000000000000" pitchFamily="34" charset="0"/>
              </a:rPr>
            </a:br>
            <a:endParaRPr lang="en-GB" sz="1200" dirty="0">
              <a:solidFill>
                <a:schemeClr val="tx1">
                  <a:lumMod val="50000"/>
                </a:schemeClr>
              </a:solidFill>
              <a:latin typeface="SassoonPrimary" panose="020B0500000000000000" pitchFamily="34" charset="0"/>
            </a:endParaRPr>
          </a:p>
          <a:p>
            <a:pPr marL="114300" indent="0">
              <a:buNone/>
            </a:pPr>
            <a:r>
              <a:rPr lang="en-GB" sz="1200" b="1" dirty="0">
                <a:solidFill>
                  <a:schemeClr val="tx1">
                    <a:lumMod val="50000"/>
                  </a:schemeClr>
                </a:solidFill>
                <a:latin typeface="SassoonPrimary" panose="020B0500000000000000" pitchFamily="34" charset="0"/>
              </a:rPr>
              <a:t>Keep up to date with the class on the school app and twitter!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1600" dirty="0">
              <a:solidFill>
                <a:schemeClr val="dk2"/>
              </a:solidFill>
            </a:endParaRPr>
          </a:p>
        </p:txBody>
      </p:sp>
      <p:pic>
        <p:nvPicPr>
          <p:cNvPr id="2050" name="Picture 2" descr="https://lh3.googleusercontent.com/H4Js9FlR24nbPJWkIbm1lHEl9sAvNsSTysQtOYX3LEITrxu8CEFVWzDus6ZWDhZt8IJvzmkJ4NsBOMq0CgS7tDltJWzZxrGeIzf2akNvvHuOdV6h4s5QahO5mCk2Cmb90Vipe5e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205" y="1016357"/>
            <a:ext cx="2452460" cy="2841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Google Shape;567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21276475">
            <a:off x="4010203" y="4233513"/>
            <a:ext cx="1602989" cy="6059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" name="Google Shape;9166;p65"/>
          <p:cNvGrpSpPr/>
          <p:nvPr/>
        </p:nvGrpSpPr>
        <p:grpSpPr>
          <a:xfrm>
            <a:off x="3192618" y="428190"/>
            <a:ext cx="669775" cy="686997"/>
            <a:chOff x="4149138" y="4121151"/>
            <a:chExt cx="344065" cy="368644"/>
          </a:xfrm>
        </p:grpSpPr>
        <p:sp>
          <p:nvSpPr>
            <p:cNvPr id="13" name="Google Shape;9167;p65"/>
            <p:cNvSpPr/>
            <p:nvPr/>
          </p:nvSpPr>
          <p:spPr>
            <a:xfrm>
              <a:off x="4205853" y="4182724"/>
              <a:ext cx="225746" cy="307071"/>
            </a:xfrm>
            <a:custGeom>
              <a:avLst/>
              <a:gdLst/>
              <a:ahLst/>
              <a:cxnLst/>
              <a:rect l="l" t="t" r="r" b="b"/>
              <a:pathLst>
                <a:path w="7109" h="9670" extrusionOk="0">
                  <a:moveTo>
                    <a:pt x="3643" y="359"/>
                  </a:moveTo>
                  <a:cubicBezTo>
                    <a:pt x="4417" y="359"/>
                    <a:pt x="5132" y="645"/>
                    <a:pt x="5703" y="1157"/>
                  </a:cubicBezTo>
                  <a:cubicBezTo>
                    <a:pt x="6358" y="1752"/>
                    <a:pt x="6751" y="2597"/>
                    <a:pt x="6751" y="3478"/>
                  </a:cubicBezTo>
                  <a:cubicBezTo>
                    <a:pt x="6739" y="4074"/>
                    <a:pt x="6572" y="4669"/>
                    <a:pt x="6251" y="5157"/>
                  </a:cubicBezTo>
                  <a:cubicBezTo>
                    <a:pt x="5929" y="5645"/>
                    <a:pt x="5489" y="6038"/>
                    <a:pt x="4953" y="6288"/>
                  </a:cubicBezTo>
                  <a:cubicBezTo>
                    <a:pt x="4620" y="6431"/>
                    <a:pt x="4417" y="6776"/>
                    <a:pt x="4417" y="7146"/>
                  </a:cubicBezTo>
                  <a:lnTo>
                    <a:pt x="4417" y="7360"/>
                  </a:lnTo>
                  <a:lnTo>
                    <a:pt x="2834" y="7360"/>
                  </a:lnTo>
                  <a:lnTo>
                    <a:pt x="2834" y="7146"/>
                  </a:lnTo>
                  <a:cubicBezTo>
                    <a:pt x="2834" y="6776"/>
                    <a:pt x="2631" y="6455"/>
                    <a:pt x="2298" y="6288"/>
                  </a:cubicBezTo>
                  <a:cubicBezTo>
                    <a:pt x="1084" y="5705"/>
                    <a:pt x="381" y="4407"/>
                    <a:pt x="548" y="3074"/>
                  </a:cubicBezTo>
                  <a:cubicBezTo>
                    <a:pt x="726" y="1669"/>
                    <a:pt x="1869" y="526"/>
                    <a:pt x="3286" y="383"/>
                  </a:cubicBezTo>
                  <a:cubicBezTo>
                    <a:pt x="3405" y="359"/>
                    <a:pt x="3524" y="359"/>
                    <a:pt x="3643" y="359"/>
                  </a:cubicBezTo>
                  <a:close/>
                  <a:moveTo>
                    <a:pt x="4417" y="7729"/>
                  </a:moveTo>
                  <a:lnTo>
                    <a:pt x="4417" y="8324"/>
                  </a:lnTo>
                  <a:cubicBezTo>
                    <a:pt x="4417" y="8443"/>
                    <a:pt x="4322" y="8539"/>
                    <a:pt x="4203" y="8539"/>
                  </a:cubicBezTo>
                  <a:lnTo>
                    <a:pt x="3048" y="8539"/>
                  </a:lnTo>
                  <a:cubicBezTo>
                    <a:pt x="2929" y="8539"/>
                    <a:pt x="2834" y="8443"/>
                    <a:pt x="2834" y="8324"/>
                  </a:cubicBezTo>
                  <a:lnTo>
                    <a:pt x="2834" y="7729"/>
                  </a:lnTo>
                  <a:close/>
                  <a:moveTo>
                    <a:pt x="4024" y="8896"/>
                  </a:moveTo>
                  <a:lnTo>
                    <a:pt x="4024" y="9098"/>
                  </a:lnTo>
                  <a:cubicBezTo>
                    <a:pt x="4024" y="9217"/>
                    <a:pt x="3941" y="9313"/>
                    <a:pt x="3822" y="9313"/>
                  </a:cubicBezTo>
                  <a:lnTo>
                    <a:pt x="3429" y="9313"/>
                  </a:lnTo>
                  <a:cubicBezTo>
                    <a:pt x="3310" y="9313"/>
                    <a:pt x="3227" y="9217"/>
                    <a:pt x="3227" y="9098"/>
                  </a:cubicBezTo>
                  <a:lnTo>
                    <a:pt x="3227" y="8896"/>
                  </a:lnTo>
                  <a:close/>
                  <a:moveTo>
                    <a:pt x="3658" y="1"/>
                  </a:moveTo>
                  <a:cubicBezTo>
                    <a:pt x="3519" y="1"/>
                    <a:pt x="3379" y="9"/>
                    <a:pt x="3239" y="26"/>
                  </a:cubicBezTo>
                  <a:cubicBezTo>
                    <a:pt x="1667" y="204"/>
                    <a:pt x="381" y="1466"/>
                    <a:pt x="191" y="3026"/>
                  </a:cubicBezTo>
                  <a:cubicBezTo>
                    <a:pt x="0" y="4526"/>
                    <a:pt x="786" y="5979"/>
                    <a:pt x="2155" y="6610"/>
                  </a:cubicBezTo>
                  <a:cubicBezTo>
                    <a:pt x="2358" y="6705"/>
                    <a:pt x="2477" y="6931"/>
                    <a:pt x="2477" y="7146"/>
                  </a:cubicBezTo>
                  <a:lnTo>
                    <a:pt x="2477" y="8324"/>
                  </a:lnTo>
                  <a:cubicBezTo>
                    <a:pt x="2477" y="8574"/>
                    <a:pt x="2643" y="8789"/>
                    <a:pt x="2870" y="8860"/>
                  </a:cubicBezTo>
                  <a:lnTo>
                    <a:pt x="2870" y="9098"/>
                  </a:lnTo>
                  <a:cubicBezTo>
                    <a:pt x="2870" y="9408"/>
                    <a:pt x="3120" y="9670"/>
                    <a:pt x="3429" y="9670"/>
                  </a:cubicBezTo>
                  <a:lnTo>
                    <a:pt x="3822" y="9670"/>
                  </a:lnTo>
                  <a:cubicBezTo>
                    <a:pt x="4132" y="9670"/>
                    <a:pt x="4382" y="9408"/>
                    <a:pt x="4382" y="9098"/>
                  </a:cubicBezTo>
                  <a:lnTo>
                    <a:pt x="4382" y="8860"/>
                  </a:lnTo>
                  <a:cubicBezTo>
                    <a:pt x="4608" y="8789"/>
                    <a:pt x="4775" y="8574"/>
                    <a:pt x="4775" y="8324"/>
                  </a:cubicBezTo>
                  <a:lnTo>
                    <a:pt x="4775" y="7146"/>
                  </a:lnTo>
                  <a:cubicBezTo>
                    <a:pt x="4775" y="6931"/>
                    <a:pt x="4906" y="6717"/>
                    <a:pt x="5096" y="6610"/>
                  </a:cubicBezTo>
                  <a:cubicBezTo>
                    <a:pt x="5691" y="6336"/>
                    <a:pt x="6191" y="5895"/>
                    <a:pt x="6549" y="5348"/>
                  </a:cubicBezTo>
                  <a:cubicBezTo>
                    <a:pt x="6906" y="4788"/>
                    <a:pt x="7096" y="4133"/>
                    <a:pt x="7096" y="3455"/>
                  </a:cubicBezTo>
                  <a:cubicBezTo>
                    <a:pt x="7108" y="2490"/>
                    <a:pt x="6680" y="1538"/>
                    <a:pt x="5953" y="883"/>
                  </a:cubicBezTo>
                  <a:cubicBezTo>
                    <a:pt x="5309" y="310"/>
                    <a:pt x="4506" y="1"/>
                    <a:pt x="365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9168;p65"/>
            <p:cNvSpPr/>
            <p:nvPr/>
          </p:nvSpPr>
          <p:spPr>
            <a:xfrm>
              <a:off x="4444777" y="4287484"/>
              <a:ext cx="48426" cy="11400"/>
            </a:xfrm>
            <a:custGeom>
              <a:avLst/>
              <a:gdLst/>
              <a:ahLst/>
              <a:cxnLst/>
              <a:rect l="l" t="t" r="r" b="b"/>
              <a:pathLst>
                <a:path w="1525" h="359" extrusionOk="0">
                  <a:moveTo>
                    <a:pt x="180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75"/>
                    <a:pt x="72" y="358"/>
                    <a:pt x="180" y="358"/>
                  </a:cubicBezTo>
                  <a:lnTo>
                    <a:pt x="1346" y="358"/>
                  </a:lnTo>
                  <a:cubicBezTo>
                    <a:pt x="1442" y="358"/>
                    <a:pt x="1525" y="275"/>
                    <a:pt x="1525" y="179"/>
                  </a:cubicBezTo>
                  <a:cubicBezTo>
                    <a:pt x="1525" y="72"/>
                    <a:pt x="1430" y="1"/>
                    <a:pt x="134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9169;p65"/>
            <p:cNvSpPr/>
            <p:nvPr/>
          </p:nvSpPr>
          <p:spPr>
            <a:xfrm>
              <a:off x="4149138" y="4287484"/>
              <a:ext cx="48426" cy="11400"/>
            </a:xfrm>
            <a:custGeom>
              <a:avLst/>
              <a:gdLst/>
              <a:ahLst/>
              <a:cxnLst/>
              <a:rect l="l" t="t" r="r" b="b"/>
              <a:pathLst>
                <a:path w="1525" h="359" extrusionOk="0">
                  <a:moveTo>
                    <a:pt x="179" y="1"/>
                  </a:moveTo>
                  <a:cubicBezTo>
                    <a:pt x="72" y="1"/>
                    <a:pt x="0" y="72"/>
                    <a:pt x="0" y="179"/>
                  </a:cubicBezTo>
                  <a:cubicBezTo>
                    <a:pt x="0" y="275"/>
                    <a:pt x="72" y="358"/>
                    <a:pt x="179" y="358"/>
                  </a:cubicBezTo>
                  <a:lnTo>
                    <a:pt x="1334" y="358"/>
                  </a:lnTo>
                  <a:cubicBezTo>
                    <a:pt x="1441" y="358"/>
                    <a:pt x="1512" y="275"/>
                    <a:pt x="1512" y="179"/>
                  </a:cubicBezTo>
                  <a:cubicBezTo>
                    <a:pt x="1524" y="72"/>
                    <a:pt x="1441" y="1"/>
                    <a:pt x="13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9170;p65"/>
            <p:cNvSpPr/>
            <p:nvPr/>
          </p:nvSpPr>
          <p:spPr>
            <a:xfrm>
              <a:off x="4315471" y="4121151"/>
              <a:ext cx="11400" cy="48045"/>
            </a:xfrm>
            <a:custGeom>
              <a:avLst/>
              <a:gdLst/>
              <a:ahLst/>
              <a:cxnLst/>
              <a:rect l="l" t="t" r="r" b="b"/>
              <a:pathLst>
                <a:path w="359" h="1513" extrusionOk="0">
                  <a:moveTo>
                    <a:pt x="180" y="0"/>
                  </a:moveTo>
                  <a:cubicBezTo>
                    <a:pt x="72" y="0"/>
                    <a:pt x="1" y="72"/>
                    <a:pt x="1" y="179"/>
                  </a:cubicBezTo>
                  <a:lnTo>
                    <a:pt x="1" y="1334"/>
                  </a:lnTo>
                  <a:cubicBezTo>
                    <a:pt x="1" y="1441"/>
                    <a:pt x="72" y="1512"/>
                    <a:pt x="180" y="1512"/>
                  </a:cubicBezTo>
                  <a:cubicBezTo>
                    <a:pt x="275" y="1512"/>
                    <a:pt x="358" y="1441"/>
                    <a:pt x="358" y="1334"/>
                  </a:cubicBezTo>
                  <a:lnTo>
                    <a:pt x="358" y="179"/>
                  </a:lnTo>
                  <a:cubicBezTo>
                    <a:pt x="358" y="72"/>
                    <a:pt x="275" y="0"/>
                    <a:pt x="18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9171;p65"/>
            <p:cNvSpPr/>
            <p:nvPr/>
          </p:nvSpPr>
          <p:spPr>
            <a:xfrm>
              <a:off x="4378632" y="4159575"/>
              <a:ext cx="22705" cy="27754"/>
            </a:xfrm>
            <a:custGeom>
              <a:avLst/>
              <a:gdLst/>
              <a:ahLst/>
              <a:cxnLst/>
              <a:rect l="l" t="t" r="r" b="b"/>
              <a:pathLst>
                <a:path w="715" h="874" extrusionOk="0">
                  <a:moveTo>
                    <a:pt x="513" y="0"/>
                  </a:moveTo>
                  <a:cubicBezTo>
                    <a:pt x="451" y="0"/>
                    <a:pt x="387" y="27"/>
                    <a:pt x="346" y="76"/>
                  </a:cubicBezTo>
                  <a:lnTo>
                    <a:pt x="48" y="588"/>
                  </a:lnTo>
                  <a:cubicBezTo>
                    <a:pt x="0" y="671"/>
                    <a:pt x="24" y="778"/>
                    <a:pt x="107" y="838"/>
                  </a:cubicBezTo>
                  <a:cubicBezTo>
                    <a:pt x="131" y="850"/>
                    <a:pt x="167" y="874"/>
                    <a:pt x="191" y="874"/>
                  </a:cubicBezTo>
                  <a:cubicBezTo>
                    <a:pt x="250" y="874"/>
                    <a:pt x="310" y="838"/>
                    <a:pt x="358" y="778"/>
                  </a:cubicBezTo>
                  <a:lnTo>
                    <a:pt x="655" y="278"/>
                  </a:lnTo>
                  <a:cubicBezTo>
                    <a:pt x="715" y="171"/>
                    <a:pt x="691" y="64"/>
                    <a:pt x="596" y="16"/>
                  </a:cubicBezTo>
                  <a:cubicBezTo>
                    <a:pt x="570" y="5"/>
                    <a:pt x="542" y="0"/>
                    <a:pt x="51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9172;p65"/>
            <p:cNvSpPr/>
            <p:nvPr/>
          </p:nvSpPr>
          <p:spPr>
            <a:xfrm>
              <a:off x="4240243" y="4399103"/>
              <a:ext cx="22705" cy="27563"/>
            </a:xfrm>
            <a:custGeom>
              <a:avLst/>
              <a:gdLst/>
              <a:ahLst/>
              <a:cxnLst/>
              <a:rect l="l" t="t" r="r" b="b"/>
              <a:pathLst>
                <a:path w="715" h="868" extrusionOk="0">
                  <a:moveTo>
                    <a:pt x="507" y="0"/>
                  </a:moveTo>
                  <a:cubicBezTo>
                    <a:pt x="444" y="0"/>
                    <a:pt x="387" y="33"/>
                    <a:pt x="346" y="82"/>
                  </a:cubicBezTo>
                  <a:lnTo>
                    <a:pt x="48" y="594"/>
                  </a:lnTo>
                  <a:cubicBezTo>
                    <a:pt x="1" y="677"/>
                    <a:pt x="24" y="784"/>
                    <a:pt x="108" y="844"/>
                  </a:cubicBezTo>
                  <a:cubicBezTo>
                    <a:pt x="132" y="855"/>
                    <a:pt x="155" y="867"/>
                    <a:pt x="191" y="867"/>
                  </a:cubicBezTo>
                  <a:cubicBezTo>
                    <a:pt x="251" y="867"/>
                    <a:pt x="310" y="844"/>
                    <a:pt x="358" y="784"/>
                  </a:cubicBezTo>
                  <a:lnTo>
                    <a:pt x="655" y="272"/>
                  </a:lnTo>
                  <a:cubicBezTo>
                    <a:pt x="715" y="189"/>
                    <a:pt x="679" y="82"/>
                    <a:pt x="596" y="22"/>
                  </a:cubicBezTo>
                  <a:cubicBezTo>
                    <a:pt x="566" y="7"/>
                    <a:pt x="536" y="0"/>
                    <a:pt x="50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9173;p65"/>
            <p:cNvSpPr/>
            <p:nvPr/>
          </p:nvSpPr>
          <p:spPr>
            <a:xfrm>
              <a:off x="4240243" y="4159130"/>
              <a:ext cx="22705" cy="28198"/>
            </a:xfrm>
            <a:custGeom>
              <a:avLst/>
              <a:gdLst/>
              <a:ahLst/>
              <a:cxnLst/>
              <a:rect l="l" t="t" r="r" b="b"/>
              <a:pathLst>
                <a:path w="715" h="888" extrusionOk="0">
                  <a:moveTo>
                    <a:pt x="213" y="1"/>
                  </a:moveTo>
                  <a:cubicBezTo>
                    <a:pt x="181" y="1"/>
                    <a:pt x="148" y="10"/>
                    <a:pt x="120" y="30"/>
                  </a:cubicBezTo>
                  <a:cubicBezTo>
                    <a:pt x="24" y="78"/>
                    <a:pt x="1" y="197"/>
                    <a:pt x="60" y="292"/>
                  </a:cubicBezTo>
                  <a:lnTo>
                    <a:pt x="358" y="792"/>
                  </a:lnTo>
                  <a:cubicBezTo>
                    <a:pt x="382" y="852"/>
                    <a:pt x="441" y="888"/>
                    <a:pt x="525" y="888"/>
                  </a:cubicBezTo>
                  <a:cubicBezTo>
                    <a:pt x="548" y="888"/>
                    <a:pt x="584" y="864"/>
                    <a:pt x="608" y="852"/>
                  </a:cubicBezTo>
                  <a:cubicBezTo>
                    <a:pt x="679" y="792"/>
                    <a:pt x="715" y="685"/>
                    <a:pt x="667" y="602"/>
                  </a:cubicBezTo>
                  <a:lnTo>
                    <a:pt x="370" y="90"/>
                  </a:lnTo>
                  <a:cubicBezTo>
                    <a:pt x="338" y="35"/>
                    <a:pt x="276" y="1"/>
                    <a:pt x="21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9174;p65"/>
            <p:cNvSpPr/>
            <p:nvPr/>
          </p:nvSpPr>
          <p:spPr>
            <a:xfrm>
              <a:off x="4378632" y="4399230"/>
              <a:ext cx="22705" cy="28198"/>
            </a:xfrm>
            <a:custGeom>
              <a:avLst/>
              <a:gdLst/>
              <a:ahLst/>
              <a:cxnLst/>
              <a:rect l="l" t="t" r="r" b="b"/>
              <a:pathLst>
                <a:path w="715" h="888" extrusionOk="0">
                  <a:moveTo>
                    <a:pt x="221" y="0"/>
                  </a:moveTo>
                  <a:cubicBezTo>
                    <a:pt x="187" y="0"/>
                    <a:pt x="152" y="10"/>
                    <a:pt x="119" y="30"/>
                  </a:cubicBezTo>
                  <a:cubicBezTo>
                    <a:pt x="24" y="78"/>
                    <a:pt x="0" y="197"/>
                    <a:pt x="60" y="292"/>
                  </a:cubicBezTo>
                  <a:lnTo>
                    <a:pt x="358" y="792"/>
                  </a:lnTo>
                  <a:cubicBezTo>
                    <a:pt x="393" y="851"/>
                    <a:pt x="453" y="887"/>
                    <a:pt x="524" y="887"/>
                  </a:cubicBezTo>
                  <a:cubicBezTo>
                    <a:pt x="548" y="887"/>
                    <a:pt x="584" y="863"/>
                    <a:pt x="608" y="851"/>
                  </a:cubicBezTo>
                  <a:cubicBezTo>
                    <a:pt x="691" y="792"/>
                    <a:pt x="715" y="673"/>
                    <a:pt x="667" y="601"/>
                  </a:cubicBezTo>
                  <a:lnTo>
                    <a:pt x="369" y="89"/>
                  </a:lnTo>
                  <a:cubicBezTo>
                    <a:pt x="346" y="35"/>
                    <a:pt x="286" y="0"/>
                    <a:pt x="22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9175;p65"/>
            <p:cNvSpPr/>
            <p:nvPr/>
          </p:nvSpPr>
          <p:spPr>
            <a:xfrm>
              <a:off x="4426264" y="4351851"/>
              <a:ext cx="29532" cy="21117"/>
            </a:xfrm>
            <a:custGeom>
              <a:avLst/>
              <a:gdLst/>
              <a:ahLst/>
              <a:cxnLst/>
              <a:rect l="l" t="t" r="r" b="b"/>
              <a:pathLst>
                <a:path w="930" h="665" extrusionOk="0">
                  <a:moveTo>
                    <a:pt x="215" y="0"/>
                  </a:moveTo>
                  <a:cubicBezTo>
                    <a:pt x="152" y="0"/>
                    <a:pt x="89" y="32"/>
                    <a:pt x="48" y="81"/>
                  </a:cubicBezTo>
                  <a:cubicBezTo>
                    <a:pt x="1" y="177"/>
                    <a:pt x="36" y="272"/>
                    <a:pt x="108" y="331"/>
                  </a:cubicBezTo>
                  <a:lnTo>
                    <a:pt x="608" y="629"/>
                  </a:lnTo>
                  <a:cubicBezTo>
                    <a:pt x="643" y="653"/>
                    <a:pt x="667" y="665"/>
                    <a:pt x="703" y="665"/>
                  </a:cubicBezTo>
                  <a:cubicBezTo>
                    <a:pt x="763" y="665"/>
                    <a:pt x="822" y="629"/>
                    <a:pt x="870" y="569"/>
                  </a:cubicBezTo>
                  <a:cubicBezTo>
                    <a:pt x="929" y="486"/>
                    <a:pt x="893" y="367"/>
                    <a:pt x="810" y="319"/>
                  </a:cubicBezTo>
                  <a:lnTo>
                    <a:pt x="298" y="22"/>
                  </a:lnTo>
                  <a:cubicBezTo>
                    <a:pt x="272" y="7"/>
                    <a:pt x="244" y="0"/>
                    <a:pt x="21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9176;p65"/>
            <p:cNvSpPr/>
            <p:nvPr/>
          </p:nvSpPr>
          <p:spPr>
            <a:xfrm>
              <a:off x="4186196" y="4213463"/>
              <a:ext cx="29500" cy="21117"/>
            </a:xfrm>
            <a:custGeom>
              <a:avLst/>
              <a:gdLst/>
              <a:ahLst/>
              <a:cxnLst/>
              <a:rect l="l" t="t" r="r" b="b"/>
              <a:pathLst>
                <a:path w="929" h="665" extrusionOk="0">
                  <a:moveTo>
                    <a:pt x="214" y="0"/>
                  </a:moveTo>
                  <a:cubicBezTo>
                    <a:pt x="152" y="0"/>
                    <a:pt x="89" y="33"/>
                    <a:pt x="48" y="82"/>
                  </a:cubicBezTo>
                  <a:cubicBezTo>
                    <a:pt x="0" y="165"/>
                    <a:pt x="36" y="272"/>
                    <a:pt x="107" y="332"/>
                  </a:cubicBezTo>
                  <a:lnTo>
                    <a:pt x="619" y="629"/>
                  </a:lnTo>
                  <a:cubicBezTo>
                    <a:pt x="643" y="641"/>
                    <a:pt x="667" y="665"/>
                    <a:pt x="703" y="665"/>
                  </a:cubicBezTo>
                  <a:cubicBezTo>
                    <a:pt x="762" y="665"/>
                    <a:pt x="822" y="629"/>
                    <a:pt x="869" y="570"/>
                  </a:cubicBezTo>
                  <a:cubicBezTo>
                    <a:pt x="929" y="463"/>
                    <a:pt x="893" y="367"/>
                    <a:pt x="810" y="320"/>
                  </a:cubicBezTo>
                  <a:lnTo>
                    <a:pt x="298" y="22"/>
                  </a:lnTo>
                  <a:cubicBezTo>
                    <a:pt x="272" y="7"/>
                    <a:pt x="243" y="0"/>
                    <a:pt x="21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9177;p65"/>
            <p:cNvSpPr/>
            <p:nvPr/>
          </p:nvSpPr>
          <p:spPr>
            <a:xfrm>
              <a:off x="4425883" y="4213590"/>
              <a:ext cx="29913" cy="21371"/>
            </a:xfrm>
            <a:custGeom>
              <a:avLst/>
              <a:gdLst/>
              <a:ahLst/>
              <a:cxnLst/>
              <a:rect l="l" t="t" r="r" b="b"/>
              <a:pathLst>
                <a:path w="942" h="673" extrusionOk="0">
                  <a:moveTo>
                    <a:pt x="725" y="0"/>
                  </a:moveTo>
                  <a:cubicBezTo>
                    <a:pt x="693" y="0"/>
                    <a:pt x="660" y="10"/>
                    <a:pt x="632" y="30"/>
                  </a:cubicBezTo>
                  <a:lnTo>
                    <a:pt x="120" y="328"/>
                  </a:lnTo>
                  <a:cubicBezTo>
                    <a:pt x="36" y="375"/>
                    <a:pt x="1" y="494"/>
                    <a:pt x="60" y="578"/>
                  </a:cubicBezTo>
                  <a:cubicBezTo>
                    <a:pt x="96" y="637"/>
                    <a:pt x="155" y="673"/>
                    <a:pt x="227" y="673"/>
                  </a:cubicBezTo>
                  <a:cubicBezTo>
                    <a:pt x="251" y="673"/>
                    <a:pt x="286" y="661"/>
                    <a:pt x="310" y="637"/>
                  </a:cubicBezTo>
                  <a:lnTo>
                    <a:pt x="822" y="340"/>
                  </a:lnTo>
                  <a:cubicBezTo>
                    <a:pt x="905" y="280"/>
                    <a:pt x="941" y="161"/>
                    <a:pt x="882" y="89"/>
                  </a:cubicBezTo>
                  <a:cubicBezTo>
                    <a:pt x="850" y="35"/>
                    <a:pt x="788" y="0"/>
                    <a:pt x="72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9178;p65"/>
            <p:cNvSpPr/>
            <p:nvPr/>
          </p:nvSpPr>
          <p:spPr>
            <a:xfrm>
              <a:off x="4186196" y="4351978"/>
              <a:ext cx="29500" cy="21371"/>
            </a:xfrm>
            <a:custGeom>
              <a:avLst/>
              <a:gdLst/>
              <a:ahLst/>
              <a:cxnLst/>
              <a:rect l="l" t="t" r="r" b="b"/>
              <a:pathLst>
                <a:path w="929" h="673" extrusionOk="0">
                  <a:moveTo>
                    <a:pt x="725" y="0"/>
                  </a:moveTo>
                  <a:cubicBezTo>
                    <a:pt x="692" y="0"/>
                    <a:pt x="660" y="9"/>
                    <a:pt x="631" y="30"/>
                  </a:cubicBezTo>
                  <a:lnTo>
                    <a:pt x="119" y="327"/>
                  </a:lnTo>
                  <a:cubicBezTo>
                    <a:pt x="36" y="375"/>
                    <a:pt x="0" y="494"/>
                    <a:pt x="60" y="589"/>
                  </a:cubicBezTo>
                  <a:cubicBezTo>
                    <a:pt x="95" y="649"/>
                    <a:pt x="155" y="673"/>
                    <a:pt x="226" y="673"/>
                  </a:cubicBezTo>
                  <a:cubicBezTo>
                    <a:pt x="262" y="673"/>
                    <a:pt x="286" y="661"/>
                    <a:pt x="322" y="649"/>
                  </a:cubicBezTo>
                  <a:lnTo>
                    <a:pt x="822" y="351"/>
                  </a:lnTo>
                  <a:cubicBezTo>
                    <a:pt x="893" y="292"/>
                    <a:pt x="929" y="173"/>
                    <a:pt x="881" y="89"/>
                  </a:cubicBezTo>
                  <a:cubicBezTo>
                    <a:pt x="850" y="34"/>
                    <a:pt x="787" y="0"/>
                    <a:pt x="72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0"/>
          <p:cNvSpPr txBox="1">
            <a:spLocks noGrp="1"/>
          </p:cNvSpPr>
          <p:nvPr>
            <p:ph type="title"/>
          </p:nvPr>
        </p:nvSpPr>
        <p:spPr>
          <a:xfrm>
            <a:off x="1836899" y="711175"/>
            <a:ext cx="5804121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 dirty="0">
                <a:latin typeface="SassoonPrimary" panose="020B0500000000000000" pitchFamily="34" charset="0"/>
              </a:rPr>
              <a:t>Our Classroom</a:t>
            </a:r>
            <a:endParaRPr u="sng" dirty="0">
              <a:latin typeface="SassoonPrimary" panose="020B0500000000000000" pitchFamily="34" charset="0"/>
            </a:endParaRPr>
          </a:p>
        </p:txBody>
      </p:sp>
      <p:sp>
        <p:nvSpPr>
          <p:cNvPr id="188" name="Google Shape;188;p30"/>
          <p:cNvSpPr txBox="1">
            <a:spLocks noGrp="1"/>
          </p:cNvSpPr>
          <p:nvPr>
            <p:ph type="body" idx="1"/>
          </p:nvPr>
        </p:nvSpPr>
        <p:spPr>
          <a:xfrm>
            <a:off x="1398275" y="1401825"/>
            <a:ext cx="6963300" cy="306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4D719D"/>
              </a:buClr>
              <a:buSzPts val="1100"/>
              <a:buFont typeface="Arial"/>
              <a:buNone/>
            </a:pPr>
            <a:endParaRPr lang="e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4D719D"/>
              </a:buClr>
              <a:buSzPts val="1100"/>
              <a:buFont typeface="Arial"/>
              <a:buNone/>
            </a:pPr>
            <a:endParaRPr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828" y="790203"/>
            <a:ext cx="1648577" cy="13794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821" y="2878723"/>
            <a:ext cx="1311885" cy="14212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142" y="2416298"/>
            <a:ext cx="1238774" cy="13972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32764" y="1479914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GB" dirty="0">
              <a:latin typeface="SassoonPrimary" panose="020B0500000000000000" pitchFamily="34" charset="0"/>
            </a:endParaRPr>
          </a:p>
          <a:p>
            <a:r>
              <a:rPr lang="en-GB" dirty="0">
                <a:latin typeface="SassoonPrimary" panose="020B0500000000000000" pitchFamily="34" charset="0"/>
              </a:rPr>
              <a:t>1.	School Day: 8:50am-2:50pm</a:t>
            </a:r>
          </a:p>
          <a:p>
            <a:r>
              <a:rPr lang="en-GB" dirty="0">
                <a:latin typeface="SassoonPrimary" panose="020B0500000000000000" pitchFamily="34" charset="0"/>
              </a:rPr>
              <a:t>2.	Hang jackets and bags in the cloakroom</a:t>
            </a:r>
          </a:p>
          <a:p>
            <a:r>
              <a:rPr lang="en-GB" dirty="0">
                <a:latin typeface="SassoonPrimary" panose="020B0500000000000000" pitchFamily="34" charset="0"/>
              </a:rPr>
              <a:t>3.	Place water bottles in the baskets</a:t>
            </a:r>
          </a:p>
          <a:p>
            <a:r>
              <a:rPr lang="en-GB" dirty="0">
                <a:latin typeface="SassoonPrimary" panose="020B0500000000000000" pitchFamily="34" charset="0"/>
              </a:rPr>
              <a:t>4.	Wash hands at the sink</a:t>
            </a:r>
          </a:p>
          <a:p>
            <a:r>
              <a:rPr lang="en-GB" dirty="0">
                <a:latin typeface="SassoonPrimary" panose="020B0500000000000000" pitchFamily="34" charset="0"/>
              </a:rPr>
              <a:t>5.	Emotional Check-in/ Quiet reading</a:t>
            </a:r>
          </a:p>
          <a:p>
            <a:r>
              <a:rPr lang="en-GB" dirty="0">
                <a:latin typeface="SassoonPrimary" panose="020B0500000000000000" pitchFamily="34" charset="0"/>
              </a:rPr>
              <a:t>6.	Morning prayers</a:t>
            </a:r>
          </a:p>
          <a:p>
            <a:r>
              <a:rPr lang="en-GB" dirty="0">
                <a:latin typeface="SassoonPrimary" panose="020B0500000000000000" pitchFamily="34" charset="0"/>
              </a:rPr>
              <a:t>7.	Lunches/Plan for the day</a:t>
            </a:r>
          </a:p>
          <a:p>
            <a:r>
              <a:rPr lang="en-GB" dirty="0">
                <a:latin typeface="SassoonPrimary" panose="020B0500000000000000" pitchFamily="34" charset="0"/>
              </a:rPr>
              <a:t>8.	Morning starter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71295" y="1172136"/>
            <a:ext cx="1663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SassoonPrimary" panose="020B0500000000000000" pitchFamily="34" charset="0"/>
              </a:rPr>
              <a:t>Morning routine:</a:t>
            </a:r>
            <a:endParaRPr lang="en-GB" dirty="0">
              <a:latin typeface="SassoonPrimary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31"/>
          <p:cNvPicPr preferRelativeResize="0"/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 rot="15528766" flipH="1">
            <a:off x="1976854" y="2907883"/>
            <a:ext cx="1124399" cy="51003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511729" y="482327"/>
            <a:ext cx="35914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SassoonPrimary" panose="020B0500000000000000" pitchFamily="34" charset="0"/>
              </a:rPr>
              <a:t>Have a look inside our classroom!</a:t>
            </a:r>
          </a:p>
        </p:txBody>
      </p:sp>
      <p:pic>
        <p:nvPicPr>
          <p:cNvPr id="3074" name="Picture 2" descr="https://lh3.googleusercontent.com/lxb0x7tM1t7Y8Acii3aTHvJ0mxVQ1MDDwaNnm0jxef7aLN6Xrm-zH_X1a20DcjRdfTAoBKmVNpzjE5dKb_1Keb8fgglVZE9vNl3TCfOB5FUEei20K3OH1GQtcPPazduZgfRqn99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54" b="26218"/>
          <a:stretch/>
        </p:blipFill>
        <p:spPr bwMode="auto">
          <a:xfrm>
            <a:off x="4953629" y="482327"/>
            <a:ext cx="2216646" cy="23077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lh6.googleusercontent.com/wm8BS8gadK1yQ4qD11Ic2adLb9jjQwTS60r3Ci29E47qGUIAbFJIh_J6UnKSKNOx_XNOZDp-LKdlqonfzTPZWaWSJBupNwyJT1XpJ_qJVVLGfFjkL9fadPkSPqnO5snzoto6eTcq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09"/>
          <a:stretch/>
        </p:blipFill>
        <p:spPr bwMode="auto">
          <a:xfrm>
            <a:off x="6105849" y="2790099"/>
            <a:ext cx="2382227" cy="19475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19874" y="1001430"/>
            <a:ext cx="2023087" cy="126956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0726FC3-DF69-3F47-B846-E65D8C3F3C05}"/>
              </a:ext>
            </a:extLst>
          </p:cNvPr>
          <p:cNvSpPr txBox="1"/>
          <p:nvPr/>
        </p:nvSpPr>
        <p:spPr>
          <a:xfrm>
            <a:off x="646967" y="3763893"/>
            <a:ext cx="25650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7"/>
              </a:rPr>
              <a:t>https://youtu.be/t9c9gluIm-E</a:t>
            </a:r>
            <a:endParaRPr lang="en-US" dirty="0"/>
          </a:p>
        </p:txBody>
      </p:sp>
      <p:pic>
        <p:nvPicPr>
          <p:cNvPr id="5" name="Picture 4" descr="A black and white photo of a solar panel&#10;&#10;Description automatically generated with low confidence">
            <a:extLst>
              <a:ext uri="{FF2B5EF4-FFF2-40B4-BE49-F238E27FC236}">
                <a16:creationId xmlns:a16="http://schemas.microsoft.com/office/drawing/2014/main" id="{3F57D652-83FD-2346-BE9B-2FDB9640A6E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3625" y="1465904"/>
            <a:ext cx="1324195" cy="13241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3"/>
          <p:cNvSpPr txBox="1">
            <a:spLocks noGrp="1"/>
          </p:cNvSpPr>
          <p:nvPr>
            <p:ph type="body" idx="1"/>
          </p:nvPr>
        </p:nvSpPr>
        <p:spPr>
          <a:xfrm>
            <a:off x="605082" y="1146503"/>
            <a:ext cx="3747108" cy="28341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GB" sz="1200" dirty="0">
                <a:solidFill>
                  <a:schemeClr val="tx1">
                    <a:lumMod val="50000"/>
                  </a:schemeClr>
                </a:solidFill>
                <a:latin typeface="SassoonPrimary" panose="020B0500000000000000" pitchFamily="34" charset="0"/>
              </a:rPr>
              <a:t>RRS – Ready Respectful Safe.</a:t>
            </a:r>
          </a:p>
          <a:p>
            <a:pPr marL="127000" lvl="0" indent="0">
              <a:buNone/>
            </a:pPr>
            <a:endParaRPr lang="en-GB" sz="1200" dirty="0">
              <a:solidFill>
                <a:schemeClr val="tx1">
                  <a:lumMod val="50000"/>
                </a:schemeClr>
              </a:solidFill>
              <a:latin typeface="SassoonPrimary" panose="020B0500000000000000" pitchFamily="34" charset="0"/>
            </a:endParaRPr>
          </a:p>
          <a:p>
            <a:pPr lvl="0"/>
            <a:r>
              <a:rPr lang="en-GB" sz="1200" dirty="0">
                <a:solidFill>
                  <a:schemeClr val="tx1">
                    <a:lumMod val="50000"/>
                  </a:schemeClr>
                </a:solidFill>
                <a:latin typeface="SassoonPrimary" panose="020B0500000000000000" pitchFamily="34" charset="0"/>
              </a:rPr>
              <a:t>St Marks Way (individual) – Start on Green each day – move up to bronze, silver &amp; gold. Move down to amber &amp; red.</a:t>
            </a:r>
          </a:p>
          <a:p>
            <a:pPr marL="127000" lvl="0" indent="0">
              <a:buNone/>
            </a:pPr>
            <a:r>
              <a:rPr lang="en-GB" sz="1200" dirty="0">
                <a:solidFill>
                  <a:schemeClr val="tx1">
                    <a:lumMod val="50000"/>
                  </a:schemeClr>
                </a:solidFill>
                <a:latin typeface="SassoonPrimary" panose="020B0500000000000000" pitchFamily="34" charset="0"/>
              </a:rPr>
              <a:t> </a:t>
            </a:r>
          </a:p>
          <a:p>
            <a:pPr lvl="0"/>
            <a:r>
              <a:rPr lang="en-GB" sz="1200" dirty="0">
                <a:solidFill>
                  <a:schemeClr val="tx1">
                    <a:lumMod val="50000"/>
                  </a:schemeClr>
                </a:solidFill>
                <a:latin typeface="SassoonPrimary" panose="020B0500000000000000" pitchFamily="34" charset="0"/>
              </a:rPr>
              <a:t>Lunchtime reflection (red on St Marks Way) – time to reflect on what has went wrong. </a:t>
            </a:r>
          </a:p>
          <a:p>
            <a:pPr marL="127000" lvl="0" indent="0">
              <a:buNone/>
            </a:pPr>
            <a:endParaRPr lang="en-GB" sz="1200" dirty="0">
              <a:solidFill>
                <a:schemeClr val="tx1">
                  <a:lumMod val="50000"/>
                </a:schemeClr>
              </a:solidFill>
              <a:latin typeface="SassoonPrimary" panose="020B0500000000000000" pitchFamily="34" charset="0"/>
            </a:endParaRPr>
          </a:p>
          <a:p>
            <a:pPr lvl="0"/>
            <a:r>
              <a:rPr lang="en-GB" sz="1200" dirty="0">
                <a:solidFill>
                  <a:schemeClr val="tx1">
                    <a:lumMod val="50000"/>
                  </a:schemeClr>
                </a:solidFill>
                <a:latin typeface="SassoonPrimary" panose="020B0500000000000000" pitchFamily="34" charset="0"/>
              </a:rPr>
              <a:t>Chain Reaction (group points for following class rules)</a:t>
            </a:r>
          </a:p>
          <a:p>
            <a:pPr lvl="0"/>
            <a:endParaRPr lang="en-GB" sz="1200" dirty="0">
              <a:solidFill>
                <a:schemeClr val="tx1">
                  <a:lumMod val="50000"/>
                </a:schemeClr>
              </a:solidFill>
              <a:latin typeface="SassoonPrimary" panose="020B0500000000000000" pitchFamily="34" charset="0"/>
            </a:endParaRPr>
          </a:p>
          <a:p>
            <a:pPr lvl="0"/>
            <a:r>
              <a:rPr lang="en-GB" sz="1200" dirty="0">
                <a:solidFill>
                  <a:schemeClr val="tx1">
                    <a:lumMod val="50000"/>
                  </a:schemeClr>
                </a:solidFill>
                <a:latin typeface="SassoonPrimary" panose="020B0500000000000000" pitchFamily="34" charset="0"/>
              </a:rPr>
              <a:t>Whole class reward (Bubble Pop-It)</a:t>
            </a:r>
          </a:p>
          <a:p>
            <a:pPr marL="127000" lvl="0" indent="0">
              <a:buNone/>
            </a:pPr>
            <a:endParaRPr lang="en-GB" sz="1200" dirty="0">
              <a:solidFill>
                <a:schemeClr val="tx1">
                  <a:lumMod val="50000"/>
                </a:schemeClr>
              </a:solidFill>
              <a:latin typeface="SassoonPrimary" panose="020B0500000000000000" pitchFamily="34" charset="0"/>
            </a:endParaRPr>
          </a:p>
          <a:p>
            <a:pPr lvl="0"/>
            <a:r>
              <a:rPr lang="en-GB" sz="1200" dirty="0">
                <a:solidFill>
                  <a:schemeClr val="tx1">
                    <a:lumMod val="50000"/>
                  </a:schemeClr>
                </a:solidFill>
                <a:latin typeface="SassoonPrimary" panose="020B0500000000000000" pitchFamily="34" charset="0"/>
              </a:rPr>
              <a:t>Mystery Walker (Sticker awarded to children for walking quietly) </a:t>
            </a:r>
          </a:p>
          <a:p>
            <a:pPr marL="127000" lvl="0" indent="0">
              <a:buNone/>
            </a:pPr>
            <a:endParaRPr lang="en-GB" sz="1200" dirty="0">
              <a:solidFill>
                <a:schemeClr val="tx1">
                  <a:lumMod val="50000"/>
                </a:schemeClr>
              </a:solidFill>
              <a:latin typeface="SassoonPrimary" panose="020B0500000000000000" pitchFamily="34" charset="0"/>
            </a:endParaRPr>
          </a:p>
          <a:p>
            <a:pPr lvl="0"/>
            <a:r>
              <a:rPr lang="en-GB" sz="1200" dirty="0">
                <a:solidFill>
                  <a:schemeClr val="tx1">
                    <a:lumMod val="50000"/>
                  </a:schemeClr>
                </a:solidFill>
                <a:latin typeface="SassoonPrimary" panose="020B0500000000000000" pitchFamily="34" charset="0"/>
              </a:rPr>
              <a:t>Golden Time 20-25 minutes on Friday afternoon. 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2000" dirty="0"/>
          </a:p>
        </p:txBody>
      </p:sp>
      <p:sp>
        <p:nvSpPr>
          <p:cNvPr id="221" name="Google Shape;221;p33"/>
          <p:cNvSpPr txBox="1">
            <a:spLocks noGrp="1"/>
          </p:cNvSpPr>
          <p:nvPr>
            <p:ph type="title"/>
          </p:nvPr>
        </p:nvSpPr>
        <p:spPr>
          <a:xfrm>
            <a:off x="996375" y="530950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dirty="0"/>
              <a:t> </a:t>
            </a:r>
            <a:br>
              <a:rPr lang="en-GB" dirty="0"/>
            </a:br>
            <a:endParaRPr dirty="0"/>
          </a:p>
        </p:txBody>
      </p:sp>
      <p:pic>
        <p:nvPicPr>
          <p:cNvPr id="228" name="Google Shape;228;p33"/>
          <p:cNvPicPr preferRelativeResize="0"/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 rot="3858996" flipH="1">
            <a:off x="5516826" y="3061222"/>
            <a:ext cx="592897" cy="23702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695482" y="488097"/>
            <a:ext cx="382088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/>
            </a:r>
            <a:br>
              <a:rPr lang="en-GB" dirty="0">
                <a:solidFill>
                  <a:srgbClr val="C00000"/>
                </a:solidFill>
              </a:rPr>
            </a:br>
            <a:r>
              <a:rPr lang="en-GB" sz="2000" dirty="0">
                <a:solidFill>
                  <a:srgbClr val="C00000"/>
                </a:solidFill>
                <a:latin typeface="SassoonPrimary" panose="020B0500000000000000" pitchFamily="34" charset="0"/>
              </a:rPr>
              <a:t>Promoting Positive Behaviour</a:t>
            </a:r>
          </a:p>
        </p:txBody>
      </p:sp>
      <p:pic>
        <p:nvPicPr>
          <p:cNvPr id="1026" name="Picture 2" descr="https://lh5.googleusercontent.com/Nqlbr1gpsVWPlPji4AwBar-JhHiKNKeKr2ZIPHffQ9mVMbSPyQp7Brybj936VmjSWrdgUddsLbCx5UTZbGdlLomnGPuikKKQ3SGDcRCjfFEqWO9kw6Jm9l9Ha9eToP0LIs3CDC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429" y="685343"/>
            <a:ext cx="3384911" cy="18545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6" name="Google Shape;226;p33"/>
          <p:cNvSpPr/>
          <p:nvPr/>
        </p:nvSpPr>
        <p:spPr>
          <a:xfrm rot="-2148808">
            <a:off x="4847899" y="715942"/>
            <a:ext cx="647414" cy="266322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227" name="Google Shape;227;p33"/>
          <p:cNvSpPr/>
          <p:nvPr/>
        </p:nvSpPr>
        <p:spPr>
          <a:xfrm>
            <a:off x="8033663" y="551702"/>
            <a:ext cx="504629" cy="656495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pic>
        <p:nvPicPr>
          <p:cNvPr id="1032" name="Picture 8" descr="https://lh6.googleusercontent.com/PD-Xce0DOehceeDgnm17pJIoM2Q3TdmQNydyyy8sMkghgndYboF3Qe8FlBgIqKciyheNV-YUT23x89cTMDCaF_BC7oFN31wCFLKwYk0J6UbG6VZtmAY_jzBKbiaFEUwXx7Ldk5N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637" y="3498261"/>
            <a:ext cx="1595358" cy="12159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lh3.googleusercontent.com/l7Ylse9gEh3jezPpwaOHaRZsWU0X1x35Y8_cg-7sTHMHOhfmDWoUh31dDhl2_S34MtxfVufTUjWdEEmbkFjYeWqyIa0gS0PVL_Adb1tTaIrA1IioBf4fJCphM3MYXtuvsEmJX6Ot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3" t="16197" r="23675" b="16042"/>
          <a:stretch/>
        </p:blipFill>
        <p:spPr bwMode="auto">
          <a:xfrm>
            <a:off x="5088835" y="3432439"/>
            <a:ext cx="1919451" cy="12817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454" y="2539930"/>
            <a:ext cx="721523" cy="958331"/>
          </a:xfrm>
          <a:prstGeom prst="rect">
            <a:avLst/>
          </a:prstGeom>
        </p:spPr>
      </p:pic>
      <p:grpSp>
        <p:nvGrpSpPr>
          <p:cNvPr id="20" name="Google Shape;267;p36"/>
          <p:cNvGrpSpPr/>
          <p:nvPr/>
        </p:nvGrpSpPr>
        <p:grpSpPr>
          <a:xfrm>
            <a:off x="4197582" y="3763607"/>
            <a:ext cx="272906" cy="434118"/>
            <a:chOff x="1312450" y="4093350"/>
            <a:chExt cx="685350" cy="1090200"/>
          </a:xfrm>
        </p:grpSpPr>
        <p:sp>
          <p:nvSpPr>
            <p:cNvPr id="21" name="Google Shape;268;p36"/>
            <p:cNvSpPr/>
            <p:nvPr/>
          </p:nvSpPr>
          <p:spPr>
            <a:xfrm>
              <a:off x="1312450" y="4093350"/>
              <a:ext cx="685350" cy="1090200"/>
            </a:xfrm>
            <a:custGeom>
              <a:avLst/>
              <a:gdLst/>
              <a:ahLst/>
              <a:cxnLst/>
              <a:rect l="l" t="t" r="r" b="b"/>
              <a:pathLst>
                <a:path w="27414" h="43608" extrusionOk="0">
                  <a:moveTo>
                    <a:pt x="5201" y="10009"/>
                  </a:moveTo>
                  <a:lnTo>
                    <a:pt x="5201" y="10009"/>
                  </a:lnTo>
                  <a:cubicBezTo>
                    <a:pt x="5040" y="10996"/>
                    <a:pt x="5002" y="11987"/>
                    <a:pt x="5102" y="12937"/>
                  </a:cubicBezTo>
                  <a:cubicBezTo>
                    <a:pt x="5170" y="13571"/>
                    <a:pt x="5297" y="14196"/>
                    <a:pt x="5478" y="14807"/>
                  </a:cubicBezTo>
                  <a:cubicBezTo>
                    <a:pt x="4743" y="13294"/>
                    <a:pt x="4728" y="11634"/>
                    <a:pt x="5201" y="10009"/>
                  </a:cubicBezTo>
                  <a:close/>
                  <a:moveTo>
                    <a:pt x="15811" y="1265"/>
                  </a:moveTo>
                  <a:cubicBezTo>
                    <a:pt x="20541" y="1265"/>
                    <a:pt x="25145" y="5101"/>
                    <a:pt x="25884" y="9796"/>
                  </a:cubicBezTo>
                  <a:cubicBezTo>
                    <a:pt x="26649" y="14663"/>
                    <a:pt x="23581" y="19908"/>
                    <a:pt x="18734" y="21156"/>
                  </a:cubicBezTo>
                  <a:lnTo>
                    <a:pt x="18733" y="21156"/>
                  </a:lnTo>
                  <a:cubicBezTo>
                    <a:pt x="17919" y="21366"/>
                    <a:pt x="17082" y="21467"/>
                    <a:pt x="16245" y="21467"/>
                  </a:cubicBezTo>
                  <a:cubicBezTo>
                    <a:pt x="12150" y="21467"/>
                    <a:pt x="8059" y="19044"/>
                    <a:pt x="6641" y="15088"/>
                  </a:cubicBezTo>
                  <a:cubicBezTo>
                    <a:pt x="5469" y="11816"/>
                    <a:pt x="6172" y="7764"/>
                    <a:pt x="8270" y="4955"/>
                  </a:cubicBezTo>
                  <a:cubicBezTo>
                    <a:pt x="9623" y="3549"/>
                    <a:pt x="11222" y="2430"/>
                    <a:pt x="12774" y="1829"/>
                  </a:cubicBezTo>
                  <a:cubicBezTo>
                    <a:pt x="13408" y="1665"/>
                    <a:pt x="14061" y="1582"/>
                    <a:pt x="14715" y="1582"/>
                  </a:cubicBezTo>
                  <a:cubicBezTo>
                    <a:pt x="14773" y="1582"/>
                    <a:pt x="14831" y="1582"/>
                    <a:pt x="14889" y="1584"/>
                  </a:cubicBezTo>
                  <a:cubicBezTo>
                    <a:pt x="14890" y="1584"/>
                    <a:pt x="14891" y="1584"/>
                    <a:pt x="14891" y="1584"/>
                  </a:cubicBezTo>
                  <a:cubicBezTo>
                    <a:pt x="15042" y="1584"/>
                    <a:pt x="15084" y="1340"/>
                    <a:pt x="14936" y="1309"/>
                  </a:cubicBezTo>
                  <a:cubicBezTo>
                    <a:pt x="15228" y="1279"/>
                    <a:pt x="15519" y="1265"/>
                    <a:pt x="15811" y="1265"/>
                  </a:cubicBezTo>
                  <a:close/>
                  <a:moveTo>
                    <a:pt x="11744" y="28418"/>
                  </a:moveTo>
                  <a:lnTo>
                    <a:pt x="11744" y="28418"/>
                  </a:lnTo>
                  <a:cubicBezTo>
                    <a:pt x="12408" y="28787"/>
                    <a:pt x="13268" y="28878"/>
                    <a:pt x="14064" y="28978"/>
                  </a:cubicBezTo>
                  <a:cubicBezTo>
                    <a:pt x="13489" y="31053"/>
                    <a:pt x="12936" y="33136"/>
                    <a:pt x="12378" y="35217"/>
                  </a:cubicBezTo>
                  <a:lnTo>
                    <a:pt x="12377" y="35217"/>
                  </a:lnTo>
                  <a:lnTo>
                    <a:pt x="11752" y="37548"/>
                  </a:lnTo>
                  <a:cubicBezTo>
                    <a:pt x="11436" y="37515"/>
                    <a:pt x="11118" y="37500"/>
                    <a:pt x="10804" y="37432"/>
                  </a:cubicBezTo>
                  <a:cubicBezTo>
                    <a:pt x="10450" y="37354"/>
                    <a:pt x="10108" y="37230"/>
                    <a:pt x="9772" y="37098"/>
                  </a:cubicBezTo>
                  <a:cubicBezTo>
                    <a:pt x="9899" y="36422"/>
                    <a:pt x="10035" y="35749"/>
                    <a:pt x="10185" y="35077"/>
                  </a:cubicBezTo>
                  <a:cubicBezTo>
                    <a:pt x="10425" y="33999"/>
                    <a:pt x="10695" y="32928"/>
                    <a:pt x="10992" y="31864"/>
                  </a:cubicBezTo>
                  <a:cubicBezTo>
                    <a:pt x="11305" y="30745"/>
                    <a:pt x="11807" y="29661"/>
                    <a:pt x="11760" y="28491"/>
                  </a:cubicBezTo>
                  <a:cubicBezTo>
                    <a:pt x="11757" y="28467"/>
                    <a:pt x="11752" y="28442"/>
                    <a:pt x="11744" y="28418"/>
                  </a:cubicBezTo>
                  <a:close/>
                  <a:moveTo>
                    <a:pt x="9701" y="37483"/>
                  </a:moveTo>
                  <a:cubicBezTo>
                    <a:pt x="10246" y="37833"/>
                    <a:pt x="10942" y="38077"/>
                    <a:pt x="11595" y="38077"/>
                  </a:cubicBezTo>
                  <a:cubicBezTo>
                    <a:pt x="11600" y="38077"/>
                    <a:pt x="11605" y="38077"/>
                    <a:pt x="11609" y="38077"/>
                  </a:cubicBezTo>
                  <a:lnTo>
                    <a:pt x="11609" y="38077"/>
                  </a:lnTo>
                  <a:cubicBezTo>
                    <a:pt x="11580" y="38193"/>
                    <a:pt x="11549" y="38311"/>
                    <a:pt x="11517" y="38428"/>
                  </a:cubicBezTo>
                  <a:lnTo>
                    <a:pt x="11517" y="38427"/>
                  </a:lnTo>
                  <a:cubicBezTo>
                    <a:pt x="11470" y="38603"/>
                    <a:pt x="11418" y="38860"/>
                    <a:pt x="11359" y="39156"/>
                  </a:cubicBezTo>
                  <a:cubicBezTo>
                    <a:pt x="11204" y="39085"/>
                    <a:pt x="11033" y="39072"/>
                    <a:pt x="10858" y="39072"/>
                  </a:cubicBezTo>
                  <a:cubicBezTo>
                    <a:pt x="10752" y="39072"/>
                    <a:pt x="10645" y="39077"/>
                    <a:pt x="10540" y="39077"/>
                  </a:cubicBezTo>
                  <a:cubicBezTo>
                    <a:pt x="10481" y="39077"/>
                    <a:pt x="10423" y="39075"/>
                    <a:pt x="10366" y="39070"/>
                  </a:cubicBezTo>
                  <a:cubicBezTo>
                    <a:pt x="10056" y="39046"/>
                    <a:pt x="9752" y="38970"/>
                    <a:pt x="9446" y="38922"/>
                  </a:cubicBezTo>
                  <a:cubicBezTo>
                    <a:pt x="9465" y="38818"/>
                    <a:pt x="9482" y="38724"/>
                    <a:pt x="9492" y="38655"/>
                  </a:cubicBezTo>
                  <a:cubicBezTo>
                    <a:pt x="9556" y="38264"/>
                    <a:pt x="9631" y="37874"/>
                    <a:pt x="9701" y="37483"/>
                  </a:cubicBezTo>
                  <a:close/>
                  <a:moveTo>
                    <a:pt x="9371" y="39374"/>
                  </a:moveTo>
                  <a:cubicBezTo>
                    <a:pt x="9633" y="39480"/>
                    <a:pt x="9916" y="39543"/>
                    <a:pt x="10196" y="39580"/>
                  </a:cubicBezTo>
                  <a:cubicBezTo>
                    <a:pt x="10388" y="39606"/>
                    <a:pt x="10607" y="39642"/>
                    <a:pt x="10819" y="39642"/>
                  </a:cubicBezTo>
                  <a:cubicBezTo>
                    <a:pt x="10980" y="39642"/>
                    <a:pt x="11137" y="39622"/>
                    <a:pt x="11275" y="39560"/>
                  </a:cubicBezTo>
                  <a:lnTo>
                    <a:pt x="11275" y="39560"/>
                  </a:lnTo>
                  <a:cubicBezTo>
                    <a:pt x="11189" y="39985"/>
                    <a:pt x="11082" y="40437"/>
                    <a:pt x="10950" y="40815"/>
                  </a:cubicBezTo>
                  <a:cubicBezTo>
                    <a:pt x="10924" y="40814"/>
                    <a:pt x="10899" y="40814"/>
                    <a:pt x="10873" y="40814"/>
                  </a:cubicBezTo>
                  <a:cubicBezTo>
                    <a:pt x="10639" y="40814"/>
                    <a:pt x="10398" y="40862"/>
                    <a:pt x="10159" y="40862"/>
                  </a:cubicBezTo>
                  <a:cubicBezTo>
                    <a:pt x="10125" y="40862"/>
                    <a:pt x="10090" y="40861"/>
                    <a:pt x="10056" y="40859"/>
                  </a:cubicBezTo>
                  <a:cubicBezTo>
                    <a:pt x="9795" y="40841"/>
                    <a:pt x="9538" y="40801"/>
                    <a:pt x="9284" y="40736"/>
                  </a:cubicBezTo>
                  <a:cubicBezTo>
                    <a:pt x="9251" y="40301"/>
                    <a:pt x="9306" y="39796"/>
                    <a:pt x="9371" y="39374"/>
                  </a:cubicBezTo>
                  <a:close/>
                  <a:moveTo>
                    <a:pt x="9402" y="41289"/>
                  </a:moveTo>
                  <a:lnTo>
                    <a:pt x="9402" y="41289"/>
                  </a:lnTo>
                  <a:cubicBezTo>
                    <a:pt x="9559" y="41334"/>
                    <a:pt x="9718" y="41367"/>
                    <a:pt x="9881" y="41388"/>
                  </a:cubicBezTo>
                  <a:cubicBezTo>
                    <a:pt x="10049" y="41410"/>
                    <a:pt x="10255" y="41433"/>
                    <a:pt x="10462" y="41433"/>
                  </a:cubicBezTo>
                  <a:cubicBezTo>
                    <a:pt x="10528" y="41433"/>
                    <a:pt x="10593" y="41431"/>
                    <a:pt x="10658" y="41426"/>
                  </a:cubicBezTo>
                  <a:lnTo>
                    <a:pt x="10658" y="41426"/>
                  </a:lnTo>
                  <a:cubicBezTo>
                    <a:pt x="10569" y="41553"/>
                    <a:pt x="10471" y="41645"/>
                    <a:pt x="10362" y="41677"/>
                  </a:cubicBezTo>
                  <a:cubicBezTo>
                    <a:pt x="10234" y="41715"/>
                    <a:pt x="10121" y="41733"/>
                    <a:pt x="10020" y="41733"/>
                  </a:cubicBezTo>
                  <a:cubicBezTo>
                    <a:pt x="9703" y="41733"/>
                    <a:pt x="9511" y="41557"/>
                    <a:pt x="9402" y="41289"/>
                  </a:cubicBezTo>
                  <a:close/>
                  <a:moveTo>
                    <a:pt x="15893" y="1"/>
                  </a:moveTo>
                  <a:cubicBezTo>
                    <a:pt x="15395" y="1"/>
                    <a:pt x="14894" y="37"/>
                    <a:pt x="14392" y="112"/>
                  </a:cubicBezTo>
                  <a:cubicBezTo>
                    <a:pt x="8294" y="1027"/>
                    <a:pt x="1" y="10835"/>
                    <a:pt x="5909" y="16358"/>
                  </a:cubicBezTo>
                  <a:cubicBezTo>
                    <a:pt x="5961" y="16407"/>
                    <a:pt x="6017" y="16426"/>
                    <a:pt x="6069" y="16426"/>
                  </a:cubicBezTo>
                  <a:cubicBezTo>
                    <a:pt x="6083" y="16426"/>
                    <a:pt x="6096" y="16425"/>
                    <a:pt x="6110" y="16423"/>
                  </a:cubicBezTo>
                  <a:cubicBezTo>
                    <a:pt x="7517" y="19288"/>
                    <a:pt x="10185" y="21363"/>
                    <a:pt x="13288" y="22188"/>
                  </a:cubicBezTo>
                  <a:cubicBezTo>
                    <a:pt x="12902" y="23062"/>
                    <a:pt x="12749" y="24055"/>
                    <a:pt x="12540" y="24979"/>
                  </a:cubicBezTo>
                  <a:cubicBezTo>
                    <a:pt x="12385" y="25662"/>
                    <a:pt x="12080" y="26433"/>
                    <a:pt x="12061" y="27162"/>
                  </a:cubicBezTo>
                  <a:cubicBezTo>
                    <a:pt x="11762" y="27201"/>
                    <a:pt x="11473" y="27285"/>
                    <a:pt x="11204" y="27442"/>
                  </a:cubicBezTo>
                  <a:cubicBezTo>
                    <a:pt x="11018" y="27550"/>
                    <a:pt x="11015" y="27777"/>
                    <a:pt x="11142" y="27928"/>
                  </a:cubicBezTo>
                  <a:cubicBezTo>
                    <a:pt x="11145" y="27935"/>
                    <a:pt x="11150" y="27938"/>
                    <a:pt x="11155" y="27944"/>
                  </a:cubicBezTo>
                  <a:cubicBezTo>
                    <a:pt x="11028" y="27948"/>
                    <a:pt x="10910" y="28008"/>
                    <a:pt x="10832" y="28108"/>
                  </a:cubicBezTo>
                  <a:cubicBezTo>
                    <a:pt x="9928" y="29229"/>
                    <a:pt x="9683" y="30715"/>
                    <a:pt x="9312" y="32089"/>
                  </a:cubicBezTo>
                  <a:cubicBezTo>
                    <a:pt x="8852" y="33796"/>
                    <a:pt x="8465" y="35519"/>
                    <a:pt x="8149" y="37259"/>
                  </a:cubicBezTo>
                  <a:cubicBezTo>
                    <a:pt x="7935" y="38433"/>
                    <a:pt x="7369" y="40158"/>
                    <a:pt x="7613" y="41356"/>
                  </a:cubicBezTo>
                  <a:cubicBezTo>
                    <a:pt x="7832" y="42434"/>
                    <a:pt x="8920" y="43013"/>
                    <a:pt x="9873" y="43417"/>
                  </a:cubicBezTo>
                  <a:cubicBezTo>
                    <a:pt x="10183" y="43548"/>
                    <a:pt x="10458" y="43608"/>
                    <a:pt x="10702" y="43608"/>
                  </a:cubicBezTo>
                  <a:cubicBezTo>
                    <a:pt x="12509" y="43608"/>
                    <a:pt x="12630" y="40342"/>
                    <a:pt x="13029" y="38845"/>
                  </a:cubicBezTo>
                  <a:cubicBezTo>
                    <a:pt x="13941" y="35420"/>
                    <a:pt x="14878" y="31999"/>
                    <a:pt x="15749" y="28562"/>
                  </a:cubicBezTo>
                  <a:cubicBezTo>
                    <a:pt x="15842" y="28197"/>
                    <a:pt x="15632" y="27698"/>
                    <a:pt x="15220" y="27630"/>
                  </a:cubicBezTo>
                  <a:cubicBezTo>
                    <a:pt x="14854" y="27569"/>
                    <a:pt x="14466" y="27473"/>
                    <a:pt x="14071" y="27380"/>
                  </a:cubicBezTo>
                  <a:cubicBezTo>
                    <a:pt x="14478" y="25797"/>
                    <a:pt x="14896" y="24136"/>
                    <a:pt x="15010" y="22508"/>
                  </a:cubicBezTo>
                  <a:cubicBezTo>
                    <a:pt x="15443" y="22557"/>
                    <a:pt x="15877" y="22582"/>
                    <a:pt x="16312" y="22582"/>
                  </a:cubicBezTo>
                  <a:cubicBezTo>
                    <a:pt x="16645" y="22582"/>
                    <a:pt x="16978" y="22568"/>
                    <a:pt x="17310" y="22539"/>
                  </a:cubicBezTo>
                  <a:cubicBezTo>
                    <a:pt x="23190" y="22007"/>
                    <a:pt x="27413" y="16567"/>
                    <a:pt x="27170" y="10774"/>
                  </a:cubicBezTo>
                  <a:cubicBezTo>
                    <a:pt x="26925" y="4930"/>
                    <a:pt x="21682" y="1"/>
                    <a:pt x="158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69;p36"/>
            <p:cNvSpPr/>
            <p:nvPr/>
          </p:nvSpPr>
          <p:spPr>
            <a:xfrm>
              <a:off x="1477975" y="4161250"/>
              <a:ext cx="487250" cy="450450"/>
            </a:xfrm>
            <a:custGeom>
              <a:avLst/>
              <a:gdLst/>
              <a:ahLst/>
              <a:cxnLst/>
              <a:rect l="l" t="t" r="r" b="b"/>
              <a:pathLst>
                <a:path w="19490" h="18018" extrusionOk="0">
                  <a:moveTo>
                    <a:pt x="1614" y="7205"/>
                  </a:moveTo>
                  <a:cubicBezTo>
                    <a:pt x="1122" y="9193"/>
                    <a:pt x="1161" y="11265"/>
                    <a:pt x="1871" y="12865"/>
                  </a:cubicBezTo>
                  <a:cubicBezTo>
                    <a:pt x="1911" y="12957"/>
                    <a:pt x="1956" y="13046"/>
                    <a:pt x="2001" y="13135"/>
                  </a:cubicBezTo>
                  <a:cubicBezTo>
                    <a:pt x="1442" y="12197"/>
                    <a:pt x="1127" y="11132"/>
                    <a:pt x="1088" y="10040"/>
                  </a:cubicBezTo>
                  <a:cubicBezTo>
                    <a:pt x="1052" y="9061"/>
                    <a:pt x="1251" y="8105"/>
                    <a:pt x="1614" y="7205"/>
                  </a:cubicBezTo>
                  <a:close/>
                  <a:moveTo>
                    <a:pt x="8769" y="1099"/>
                  </a:moveTo>
                  <a:cubicBezTo>
                    <a:pt x="10213" y="1099"/>
                    <a:pt x="11739" y="1834"/>
                    <a:pt x="12928" y="2514"/>
                  </a:cubicBezTo>
                  <a:cubicBezTo>
                    <a:pt x="15190" y="3806"/>
                    <a:pt x="17154" y="5801"/>
                    <a:pt x="17151" y="8562"/>
                  </a:cubicBezTo>
                  <a:cubicBezTo>
                    <a:pt x="17150" y="11027"/>
                    <a:pt x="16062" y="14041"/>
                    <a:pt x="14176" y="15676"/>
                  </a:cubicBezTo>
                  <a:cubicBezTo>
                    <a:pt x="13112" y="16598"/>
                    <a:pt x="11835" y="16976"/>
                    <a:pt x="10526" y="16976"/>
                  </a:cubicBezTo>
                  <a:cubicBezTo>
                    <a:pt x="8796" y="16976"/>
                    <a:pt x="7009" y="16315"/>
                    <a:pt x="5579" y="15381"/>
                  </a:cubicBezTo>
                  <a:cubicBezTo>
                    <a:pt x="2756" y="13536"/>
                    <a:pt x="1781" y="10776"/>
                    <a:pt x="2574" y="7531"/>
                  </a:cubicBezTo>
                  <a:cubicBezTo>
                    <a:pt x="2925" y="6098"/>
                    <a:pt x="3537" y="4567"/>
                    <a:pt x="4464" y="3322"/>
                  </a:cubicBezTo>
                  <a:cubicBezTo>
                    <a:pt x="4471" y="3316"/>
                    <a:pt x="4477" y="3308"/>
                    <a:pt x="4485" y="3302"/>
                  </a:cubicBezTo>
                  <a:cubicBezTo>
                    <a:pt x="5475" y="2436"/>
                    <a:pt x="6694" y="1440"/>
                    <a:pt x="8014" y="1172"/>
                  </a:cubicBezTo>
                  <a:cubicBezTo>
                    <a:pt x="8262" y="1122"/>
                    <a:pt x="8514" y="1099"/>
                    <a:pt x="8769" y="1099"/>
                  </a:cubicBezTo>
                  <a:close/>
                  <a:moveTo>
                    <a:pt x="8887" y="1"/>
                  </a:moveTo>
                  <a:cubicBezTo>
                    <a:pt x="8837" y="1"/>
                    <a:pt x="8788" y="1"/>
                    <a:pt x="8738" y="3"/>
                  </a:cubicBezTo>
                  <a:cubicBezTo>
                    <a:pt x="6181" y="71"/>
                    <a:pt x="3888" y="2245"/>
                    <a:pt x="2440" y="4180"/>
                  </a:cubicBezTo>
                  <a:cubicBezTo>
                    <a:pt x="877" y="6267"/>
                    <a:pt x="1" y="8911"/>
                    <a:pt x="661" y="11505"/>
                  </a:cubicBezTo>
                  <a:cubicBezTo>
                    <a:pt x="1175" y="13521"/>
                    <a:pt x="2542" y="15297"/>
                    <a:pt x="4474" y="15997"/>
                  </a:cubicBezTo>
                  <a:cubicBezTo>
                    <a:pt x="6169" y="17258"/>
                    <a:pt x="8337" y="18017"/>
                    <a:pt x="10414" y="18017"/>
                  </a:cubicBezTo>
                  <a:cubicBezTo>
                    <a:pt x="12074" y="18017"/>
                    <a:pt x="13676" y="17532"/>
                    <a:pt x="14932" y="16430"/>
                  </a:cubicBezTo>
                  <a:cubicBezTo>
                    <a:pt x="18721" y="13109"/>
                    <a:pt x="19489" y="6595"/>
                    <a:pt x="15668" y="3108"/>
                  </a:cubicBezTo>
                  <a:cubicBezTo>
                    <a:pt x="13933" y="1526"/>
                    <a:pt x="11308" y="1"/>
                    <a:pt x="88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70;p36"/>
            <p:cNvSpPr/>
            <p:nvPr/>
          </p:nvSpPr>
          <p:spPr>
            <a:xfrm>
              <a:off x="1611400" y="4264325"/>
              <a:ext cx="204725" cy="224825"/>
            </a:xfrm>
            <a:custGeom>
              <a:avLst/>
              <a:gdLst/>
              <a:ahLst/>
              <a:cxnLst/>
              <a:rect l="l" t="t" r="r" b="b"/>
              <a:pathLst>
                <a:path w="8189" h="8993" extrusionOk="0">
                  <a:moveTo>
                    <a:pt x="3561" y="0"/>
                  </a:moveTo>
                  <a:cubicBezTo>
                    <a:pt x="1727" y="0"/>
                    <a:pt x="0" y="1490"/>
                    <a:pt x="935" y="3575"/>
                  </a:cubicBezTo>
                  <a:cubicBezTo>
                    <a:pt x="1077" y="3892"/>
                    <a:pt x="1311" y="4020"/>
                    <a:pt x="1557" y="4020"/>
                  </a:cubicBezTo>
                  <a:cubicBezTo>
                    <a:pt x="2000" y="4020"/>
                    <a:pt x="2483" y="3607"/>
                    <a:pt x="2546" y="3138"/>
                  </a:cubicBezTo>
                  <a:cubicBezTo>
                    <a:pt x="2652" y="2350"/>
                    <a:pt x="3006" y="2037"/>
                    <a:pt x="3405" y="2037"/>
                  </a:cubicBezTo>
                  <a:cubicBezTo>
                    <a:pt x="4054" y="2037"/>
                    <a:pt x="4819" y="2864"/>
                    <a:pt x="4821" y="3825"/>
                  </a:cubicBezTo>
                  <a:cubicBezTo>
                    <a:pt x="4825" y="5165"/>
                    <a:pt x="3942" y="6358"/>
                    <a:pt x="3228" y="7421"/>
                  </a:cubicBezTo>
                  <a:cubicBezTo>
                    <a:pt x="2689" y="8221"/>
                    <a:pt x="3437" y="8993"/>
                    <a:pt x="4195" y="8993"/>
                  </a:cubicBezTo>
                  <a:cubicBezTo>
                    <a:pt x="4522" y="8993"/>
                    <a:pt x="4850" y="8849"/>
                    <a:pt x="5078" y="8503"/>
                  </a:cubicBezTo>
                  <a:cubicBezTo>
                    <a:pt x="6537" y="6287"/>
                    <a:pt x="8188" y="2626"/>
                    <a:pt x="5438" y="602"/>
                  </a:cubicBezTo>
                  <a:cubicBezTo>
                    <a:pt x="4875" y="188"/>
                    <a:pt x="4211" y="0"/>
                    <a:pt x="35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71;p36"/>
            <p:cNvSpPr/>
            <p:nvPr/>
          </p:nvSpPr>
          <p:spPr>
            <a:xfrm>
              <a:off x="1688575" y="4506825"/>
              <a:ext cx="60375" cy="62375"/>
            </a:xfrm>
            <a:custGeom>
              <a:avLst/>
              <a:gdLst/>
              <a:ahLst/>
              <a:cxnLst/>
              <a:rect l="l" t="t" r="r" b="b"/>
              <a:pathLst>
                <a:path w="2415" h="2495" extrusionOk="0">
                  <a:moveTo>
                    <a:pt x="1242" y="0"/>
                  </a:moveTo>
                  <a:cubicBezTo>
                    <a:pt x="1230" y="0"/>
                    <a:pt x="1219" y="1"/>
                    <a:pt x="1207" y="1"/>
                  </a:cubicBezTo>
                  <a:cubicBezTo>
                    <a:pt x="1005" y="10"/>
                    <a:pt x="807" y="63"/>
                    <a:pt x="629" y="158"/>
                  </a:cubicBezTo>
                  <a:cubicBezTo>
                    <a:pt x="403" y="277"/>
                    <a:pt x="150" y="585"/>
                    <a:pt x="103" y="841"/>
                  </a:cubicBezTo>
                  <a:cubicBezTo>
                    <a:pt x="93" y="897"/>
                    <a:pt x="83" y="952"/>
                    <a:pt x="73" y="1007"/>
                  </a:cubicBezTo>
                  <a:cubicBezTo>
                    <a:pt x="0" y="1417"/>
                    <a:pt x="50" y="1851"/>
                    <a:pt x="375" y="2151"/>
                  </a:cubicBezTo>
                  <a:cubicBezTo>
                    <a:pt x="605" y="2361"/>
                    <a:pt x="887" y="2495"/>
                    <a:pt x="1207" y="2495"/>
                  </a:cubicBezTo>
                  <a:cubicBezTo>
                    <a:pt x="1517" y="2490"/>
                    <a:pt x="1814" y="2367"/>
                    <a:pt x="2037" y="2151"/>
                  </a:cubicBezTo>
                  <a:cubicBezTo>
                    <a:pt x="2354" y="1833"/>
                    <a:pt x="2415" y="1430"/>
                    <a:pt x="2339" y="1007"/>
                  </a:cubicBezTo>
                  <a:cubicBezTo>
                    <a:pt x="2329" y="952"/>
                    <a:pt x="2319" y="897"/>
                    <a:pt x="2309" y="841"/>
                  </a:cubicBezTo>
                  <a:cubicBezTo>
                    <a:pt x="2267" y="605"/>
                    <a:pt x="2080" y="387"/>
                    <a:pt x="1900" y="247"/>
                  </a:cubicBezTo>
                  <a:cubicBezTo>
                    <a:pt x="1716" y="105"/>
                    <a:pt x="1480" y="0"/>
                    <a:pt x="12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0009" y="892731"/>
            <a:ext cx="6988191" cy="36369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60914" y="335366"/>
            <a:ext cx="519248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C00000"/>
                </a:solidFill>
                <a:latin typeface="SassoonPrimary" panose="020B0500000000000000" pitchFamily="34" charset="0"/>
              </a:rPr>
              <a:t>Ready, Respectful &amp; Safe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5"/>
          <p:cNvSpPr txBox="1">
            <a:spLocks noGrp="1"/>
          </p:cNvSpPr>
          <p:nvPr>
            <p:ph type="body" idx="2"/>
          </p:nvPr>
        </p:nvSpPr>
        <p:spPr>
          <a:xfrm>
            <a:off x="4881214" y="539501"/>
            <a:ext cx="3805362" cy="406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>
                    <a:lumMod val="50000"/>
                  </a:schemeClr>
                </a:solidFill>
                <a:latin typeface="SassoonPrimary" panose="020B0500000000000000" pitchFamily="34" charset="0"/>
              </a:rPr>
              <a:t>All pupils start on </a:t>
            </a:r>
            <a:r>
              <a:rPr lang="en-GB" sz="1600" b="1" dirty="0">
                <a:solidFill>
                  <a:schemeClr val="tx2">
                    <a:lumMod val="50000"/>
                  </a:schemeClr>
                </a:solidFill>
                <a:latin typeface="SassoonPrimary" panose="020B0500000000000000" pitchFamily="34" charset="0"/>
              </a:rPr>
              <a:t>green</a:t>
            </a:r>
            <a:r>
              <a:rPr lang="en-GB" sz="1600" b="1" dirty="0">
                <a:solidFill>
                  <a:schemeClr val="tx1">
                    <a:lumMod val="50000"/>
                  </a:schemeClr>
                </a:solidFill>
                <a:latin typeface="SassoonPrimary" panose="020B0500000000000000" pitchFamily="34" charset="0"/>
              </a:rPr>
              <a:t> </a:t>
            </a:r>
            <a:r>
              <a:rPr lang="en-GB" sz="1600" dirty="0">
                <a:solidFill>
                  <a:schemeClr val="tx1">
                    <a:lumMod val="50000"/>
                  </a:schemeClr>
                </a:solidFill>
                <a:latin typeface="SassoonPrimary" panose="020B0500000000000000" pitchFamily="34" charset="0"/>
              </a:rPr>
              <a:t>every day.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>
                  <a:lumMod val="50000"/>
                </a:schemeClr>
              </a:solidFill>
              <a:latin typeface="SassoonPrimary" panose="020B0500000000000000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>
                    <a:lumMod val="50000"/>
                  </a:schemeClr>
                </a:solidFill>
                <a:latin typeface="SassoonPrimary" panose="020B0500000000000000" pitchFamily="34" charset="0"/>
              </a:rPr>
              <a:t>Relates to RRS – move up for being ready to learn, respectful to others and safe within the school.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>
                  <a:lumMod val="50000"/>
                </a:schemeClr>
              </a:solidFill>
              <a:latin typeface="SassoonPrimary" panose="020B0500000000000000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>
                    <a:lumMod val="50000"/>
                  </a:schemeClr>
                </a:solidFill>
                <a:latin typeface="SassoonPrimary" panose="020B0500000000000000" pitchFamily="34" charset="0"/>
              </a:rPr>
              <a:t>Move down for not showing respect, not working hard and being unsafe in the school or playground.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>
                  <a:lumMod val="50000"/>
                </a:schemeClr>
              </a:solidFill>
              <a:latin typeface="SassoonPrimary" panose="020B0500000000000000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>
                    <a:lumMod val="50000"/>
                  </a:schemeClr>
                </a:solidFill>
                <a:latin typeface="SassoonPrimary" panose="020B0500000000000000" pitchFamily="34" charset="0"/>
              </a:rPr>
              <a:t>Finish on</a:t>
            </a:r>
            <a:r>
              <a:rPr lang="en-GB" sz="1600" dirty="0">
                <a:solidFill>
                  <a:srgbClr val="FF0000"/>
                </a:solidFill>
                <a:latin typeface="SassoonPrimary" panose="020B0500000000000000" pitchFamily="34" charset="0"/>
              </a:rPr>
              <a:t> </a:t>
            </a:r>
            <a:r>
              <a:rPr lang="en-GB" sz="1600" b="1" dirty="0">
                <a:solidFill>
                  <a:srgbClr val="FF0000"/>
                </a:solidFill>
                <a:latin typeface="SassoonPrimary" panose="020B0500000000000000" pitchFamily="34" charset="0"/>
              </a:rPr>
              <a:t>red </a:t>
            </a:r>
            <a:r>
              <a:rPr lang="en-GB" sz="1600" dirty="0">
                <a:solidFill>
                  <a:schemeClr val="tx1">
                    <a:lumMod val="50000"/>
                  </a:schemeClr>
                </a:solidFill>
                <a:latin typeface="SassoonPrimary" panose="020B0500000000000000" pitchFamily="34" charset="0"/>
              </a:rPr>
              <a:t>– lunchtime reflection on the following day</a:t>
            </a:r>
            <a:r>
              <a:rPr lang="en-GB" sz="1600" dirty="0">
                <a:latin typeface="SassoonPrimary" panose="020B0500000000000000" pitchFamily="34" charset="0"/>
              </a:rPr>
              <a:t>.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dirty="0"/>
          </a:p>
        </p:txBody>
      </p:sp>
      <p:sp>
        <p:nvSpPr>
          <p:cNvPr id="253" name="Google Shape;253;p35"/>
          <p:cNvSpPr txBox="1">
            <a:spLocks noGrp="1"/>
          </p:cNvSpPr>
          <p:nvPr>
            <p:ph type="title"/>
          </p:nvPr>
        </p:nvSpPr>
        <p:spPr>
          <a:xfrm>
            <a:off x="715843" y="515040"/>
            <a:ext cx="3518700" cy="74438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SassoonPrimary" panose="020B0500000000000000" pitchFamily="34" charset="0"/>
              </a:rPr>
              <a:t>The St Mark’s Way</a:t>
            </a:r>
            <a:endParaRPr dirty="0">
              <a:latin typeface="SassoonPrimary" panose="020B0500000000000000" pitchFamily="34" charset="0"/>
            </a:endParaRPr>
          </a:p>
        </p:txBody>
      </p:sp>
      <p:pic>
        <p:nvPicPr>
          <p:cNvPr id="257" name="Google Shape;257;p35"/>
          <p:cNvPicPr preferRelativeResize="0"/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 rot="5107467">
            <a:off x="1036002" y="1728541"/>
            <a:ext cx="1026166" cy="616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8970" y="1131481"/>
            <a:ext cx="1089639" cy="3333739"/>
          </a:xfrm>
          <a:prstGeom prst="rect">
            <a:avLst/>
          </a:prstGeom>
        </p:spPr>
      </p:pic>
      <p:sp>
        <p:nvSpPr>
          <p:cNvPr id="255" name="Google Shape;255;p35"/>
          <p:cNvSpPr/>
          <p:nvPr/>
        </p:nvSpPr>
        <p:spPr>
          <a:xfrm rot="1400728">
            <a:off x="2998241" y="1057808"/>
            <a:ext cx="647436" cy="266330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6"/>
          <p:cNvSpPr txBox="1">
            <a:spLocks noGrp="1"/>
          </p:cNvSpPr>
          <p:nvPr>
            <p:ph type="title" idx="8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SassoonPrimary" panose="020B0500000000000000" pitchFamily="34" charset="0"/>
              </a:rPr>
              <a:t>Numeracy:</a:t>
            </a:r>
            <a:endParaRPr dirty="0">
              <a:latin typeface="SassoonPrimary" panose="020B0500000000000000" pitchFamily="34" charset="0"/>
            </a:endParaRPr>
          </a:p>
        </p:txBody>
      </p:sp>
      <p:sp>
        <p:nvSpPr>
          <p:cNvPr id="263" name="Google Shape;263;p36"/>
          <p:cNvSpPr/>
          <p:nvPr/>
        </p:nvSpPr>
        <p:spPr>
          <a:xfrm>
            <a:off x="3520525" y="2390625"/>
            <a:ext cx="298800" cy="2988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36"/>
          <p:cNvSpPr/>
          <p:nvPr/>
        </p:nvSpPr>
        <p:spPr>
          <a:xfrm>
            <a:off x="8160575" y="2488670"/>
            <a:ext cx="298800" cy="2988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5" name="Google Shape;26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695467">
            <a:off x="7428349" y="264518"/>
            <a:ext cx="1323877" cy="154781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73" name="Google Shape;273;p36"/>
          <p:cNvSpPr txBox="1">
            <a:spLocks noGrp="1"/>
          </p:cNvSpPr>
          <p:nvPr>
            <p:ph type="title"/>
          </p:nvPr>
        </p:nvSpPr>
        <p:spPr>
          <a:xfrm>
            <a:off x="800975" y="2010025"/>
            <a:ext cx="24594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SassoonPrimary" panose="020B0500000000000000" pitchFamily="34" charset="0"/>
              </a:rPr>
              <a:t>Maths starter</a:t>
            </a:r>
            <a:endParaRPr dirty="0">
              <a:latin typeface="SassoonPrimary" panose="020B0500000000000000" pitchFamily="34" charset="0"/>
            </a:endParaRPr>
          </a:p>
        </p:txBody>
      </p:sp>
      <p:sp>
        <p:nvSpPr>
          <p:cNvPr id="274" name="Google Shape;274;p36"/>
          <p:cNvSpPr txBox="1">
            <a:spLocks noGrp="1"/>
          </p:cNvSpPr>
          <p:nvPr>
            <p:ph type="subTitle" idx="1"/>
          </p:nvPr>
        </p:nvSpPr>
        <p:spPr>
          <a:xfrm>
            <a:off x="620486" y="2389868"/>
            <a:ext cx="2640015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>
                <a:solidFill>
                  <a:schemeClr val="tx1">
                    <a:lumMod val="50000"/>
                  </a:schemeClr>
                </a:solidFill>
                <a:latin typeface="SassoonPrimary" panose="020B0500000000000000" pitchFamily="34" charset="0"/>
              </a:rPr>
              <a:t>-Maths bot starter: differentiated questions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>
                <a:solidFill>
                  <a:schemeClr val="tx1">
                    <a:lumMod val="50000"/>
                  </a:schemeClr>
                </a:solidFill>
                <a:latin typeface="SassoonPrimary" panose="020B0500000000000000" pitchFamily="34" charset="0"/>
              </a:rPr>
              <a:t>-Whole class games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>
                <a:solidFill>
                  <a:schemeClr val="tx1">
                    <a:lumMod val="50000"/>
                  </a:schemeClr>
                </a:solidFill>
                <a:latin typeface="SassoonPrimary" panose="020B0500000000000000" pitchFamily="34" charset="0"/>
              </a:rPr>
              <a:t>  </a:t>
            </a:r>
            <a:endParaRPr dirty="0">
              <a:solidFill>
                <a:schemeClr val="tx1">
                  <a:lumMod val="50000"/>
                </a:schemeClr>
              </a:solidFill>
              <a:latin typeface="SassoonPrimary" panose="020B0500000000000000" pitchFamily="34" charset="0"/>
            </a:endParaRPr>
          </a:p>
        </p:txBody>
      </p:sp>
      <p:sp>
        <p:nvSpPr>
          <p:cNvPr id="275" name="Google Shape;275;p36"/>
          <p:cNvSpPr txBox="1">
            <a:spLocks noGrp="1"/>
          </p:cNvSpPr>
          <p:nvPr>
            <p:ph type="title" idx="2"/>
          </p:nvPr>
        </p:nvSpPr>
        <p:spPr>
          <a:xfrm>
            <a:off x="5850880" y="1956588"/>
            <a:ext cx="24594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SassoonPrimary" panose="020B0500000000000000" pitchFamily="34" charset="0"/>
              </a:rPr>
              <a:t>Follow up tasks</a:t>
            </a:r>
            <a:endParaRPr dirty="0">
              <a:latin typeface="SassoonPrimary" panose="020B0500000000000000" pitchFamily="34" charset="0"/>
            </a:endParaRPr>
          </a:p>
        </p:txBody>
      </p:sp>
      <p:sp>
        <p:nvSpPr>
          <p:cNvPr id="276" name="Google Shape;276;p36"/>
          <p:cNvSpPr txBox="1">
            <a:spLocks noGrp="1"/>
          </p:cNvSpPr>
          <p:nvPr>
            <p:ph type="subTitle" idx="3"/>
          </p:nvPr>
        </p:nvSpPr>
        <p:spPr>
          <a:xfrm>
            <a:off x="5037300" y="2344755"/>
            <a:ext cx="303012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-</a:t>
            </a:r>
            <a:r>
              <a:rPr lang="en-GB" sz="1200" dirty="0">
                <a:solidFill>
                  <a:schemeClr val="tx1">
                    <a:lumMod val="50000"/>
                  </a:schemeClr>
                </a:solidFill>
                <a:latin typeface="SassoonPrimary" panose="020B0500000000000000" pitchFamily="34" charset="0"/>
              </a:rPr>
              <a:t>Independent activities based on Learning Intention and Success Criteria</a:t>
            </a:r>
          </a:p>
          <a:p>
            <a:pPr marL="0" indent="0"/>
            <a:r>
              <a:rPr lang="en-GB" altLang="en-US" sz="1200" dirty="0">
                <a:solidFill>
                  <a:schemeClr val="tx1">
                    <a:lumMod val="50000"/>
                  </a:schemeClr>
                </a:solidFill>
                <a:latin typeface="SassoonPrimary" panose="020B0500000000000000" pitchFamily="34" charset="0"/>
              </a:rPr>
              <a:t>-Working from a variety of resources e.g. SHM, TJ maths, HAM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7" name="Google Shape;277;p36"/>
          <p:cNvSpPr txBox="1">
            <a:spLocks noGrp="1"/>
          </p:cNvSpPr>
          <p:nvPr>
            <p:ph type="title" idx="4"/>
          </p:nvPr>
        </p:nvSpPr>
        <p:spPr>
          <a:xfrm>
            <a:off x="800975" y="3449700"/>
            <a:ext cx="24594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SassoonPrimary" panose="020B0500000000000000" pitchFamily="34" charset="0"/>
              </a:rPr>
              <a:t>Teacher led</a:t>
            </a:r>
            <a:endParaRPr dirty="0">
              <a:latin typeface="SassoonPrimary" panose="020B0500000000000000" pitchFamily="34" charset="0"/>
            </a:endParaRPr>
          </a:p>
        </p:txBody>
      </p:sp>
      <p:sp>
        <p:nvSpPr>
          <p:cNvPr id="278" name="Google Shape;278;p36"/>
          <p:cNvSpPr txBox="1">
            <a:spLocks noGrp="1"/>
          </p:cNvSpPr>
          <p:nvPr>
            <p:ph type="subTitle" idx="5"/>
          </p:nvPr>
        </p:nvSpPr>
        <p:spPr>
          <a:xfrm>
            <a:off x="671048" y="3854205"/>
            <a:ext cx="24594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>
                    <a:lumMod val="50000"/>
                  </a:schemeClr>
                </a:solidFill>
                <a:latin typeface="SassoonPrimary" panose="020B0500000000000000" pitchFamily="34" charset="0"/>
              </a:rPr>
              <a:t>-Whole class activities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>
                    <a:lumMod val="50000"/>
                  </a:schemeClr>
                </a:solidFill>
                <a:latin typeface="SassoonPrimary" panose="020B0500000000000000" pitchFamily="34" charset="0"/>
              </a:rPr>
              <a:t>-Introducing new concepts</a:t>
            </a:r>
            <a:endParaRPr dirty="0">
              <a:solidFill>
                <a:schemeClr val="tx1">
                  <a:lumMod val="50000"/>
                </a:schemeClr>
              </a:solidFill>
              <a:latin typeface="SassoonPrimary" panose="020B0500000000000000" pitchFamily="34" charset="0"/>
            </a:endParaRPr>
          </a:p>
        </p:txBody>
      </p:sp>
      <p:sp>
        <p:nvSpPr>
          <p:cNvPr id="279" name="Google Shape;279;p36"/>
          <p:cNvSpPr txBox="1">
            <a:spLocks noGrp="1"/>
          </p:cNvSpPr>
          <p:nvPr>
            <p:ph type="title" idx="6"/>
          </p:nvPr>
        </p:nvSpPr>
        <p:spPr>
          <a:xfrm>
            <a:off x="5850880" y="3574639"/>
            <a:ext cx="24594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SassoonPrimary" panose="020B0500000000000000" pitchFamily="34" charset="0"/>
              </a:rPr>
              <a:t>Mental Maths and ICT activities</a:t>
            </a:r>
            <a:endParaRPr sz="2000" dirty="0">
              <a:latin typeface="SassoonPrimary" panose="020B0500000000000000" pitchFamily="34" charset="0"/>
            </a:endParaRPr>
          </a:p>
        </p:txBody>
      </p:sp>
      <p:sp>
        <p:nvSpPr>
          <p:cNvPr id="281" name="Google Shape;281;p36"/>
          <p:cNvSpPr/>
          <p:nvPr/>
        </p:nvSpPr>
        <p:spPr>
          <a:xfrm>
            <a:off x="3520525" y="3831400"/>
            <a:ext cx="298800" cy="2988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36"/>
          <p:cNvSpPr/>
          <p:nvPr/>
        </p:nvSpPr>
        <p:spPr>
          <a:xfrm>
            <a:off x="8067420" y="4130200"/>
            <a:ext cx="298800" cy="2988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36"/>
          <p:cNvSpPr/>
          <p:nvPr/>
        </p:nvSpPr>
        <p:spPr>
          <a:xfrm>
            <a:off x="8072334" y="4067290"/>
            <a:ext cx="401886" cy="298579"/>
          </a:xfrm>
          <a:custGeom>
            <a:avLst/>
            <a:gdLst/>
            <a:ahLst/>
            <a:cxnLst/>
            <a:rect l="l" t="t" r="r" b="b"/>
            <a:pathLst>
              <a:path w="285532" h="196111" extrusionOk="0">
                <a:moveTo>
                  <a:pt x="269081" y="0"/>
                </a:moveTo>
                <a:lnTo>
                  <a:pt x="78609" y="158394"/>
                </a:lnTo>
                <a:lnTo>
                  <a:pt x="21130" y="75516"/>
                </a:lnTo>
                <a:lnTo>
                  <a:pt x="0" y="90186"/>
                </a:lnTo>
                <a:lnTo>
                  <a:pt x="73490" y="196110"/>
                </a:lnTo>
                <a:lnTo>
                  <a:pt x="285531" y="19789"/>
                </a:lnTo>
                <a:lnTo>
                  <a:pt x="269081" y="0"/>
                </a:ln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6086" y="826937"/>
            <a:ext cx="768977" cy="7689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668" y="1184940"/>
            <a:ext cx="1743607" cy="6889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34714" y="1363480"/>
            <a:ext cx="9959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SassoonPrimary" panose="020B0500000000000000" pitchFamily="34" charset="0"/>
              </a:rPr>
              <a:t>In class</a:t>
            </a:r>
          </a:p>
        </p:txBody>
      </p:sp>
      <p:sp>
        <p:nvSpPr>
          <p:cNvPr id="28" name="Google Shape;283;p36"/>
          <p:cNvSpPr/>
          <p:nvPr/>
        </p:nvSpPr>
        <p:spPr>
          <a:xfrm>
            <a:off x="3554351" y="2344755"/>
            <a:ext cx="401886" cy="298579"/>
          </a:xfrm>
          <a:custGeom>
            <a:avLst/>
            <a:gdLst/>
            <a:ahLst/>
            <a:cxnLst/>
            <a:rect l="l" t="t" r="r" b="b"/>
            <a:pathLst>
              <a:path w="285532" h="196111" extrusionOk="0">
                <a:moveTo>
                  <a:pt x="269081" y="0"/>
                </a:moveTo>
                <a:lnTo>
                  <a:pt x="78609" y="158394"/>
                </a:lnTo>
                <a:lnTo>
                  <a:pt x="21130" y="75516"/>
                </a:lnTo>
                <a:lnTo>
                  <a:pt x="0" y="90186"/>
                </a:lnTo>
                <a:lnTo>
                  <a:pt x="73490" y="196110"/>
                </a:lnTo>
                <a:lnTo>
                  <a:pt x="285531" y="19789"/>
                </a:lnTo>
                <a:lnTo>
                  <a:pt x="269081" y="0"/>
                </a:ln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83;p36"/>
          <p:cNvSpPr/>
          <p:nvPr/>
        </p:nvSpPr>
        <p:spPr>
          <a:xfrm>
            <a:off x="3537938" y="3788809"/>
            <a:ext cx="401886" cy="298579"/>
          </a:xfrm>
          <a:custGeom>
            <a:avLst/>
            <a:gdLst/>
            <a:ahLst/>
            <a:cxnLst/>
            <a:rect l="l" t="t" r="r" b="b"/>
            <a:pathLst>
              <a:path w="285532" h="196111" extrusionOk="0">
                <a:moveTo>
                  <a:pt x="269081" y="0"/>
                </a:moveTo>
                <a:lnTo>
                  <a:pt x="78609" y="158394"/>
                </a:lnTo>
                <a:lnTo>
                  <a:pt x="21130" y="75516"/>
                </a:lnTo>
                <a:lnTo>
                  <a:pt x="0" y="90186"/>
                </a:lnTo>
                <a:lnTo>
                  <a:pt x="73490" y="196110"/>
                </a:lnTo>
                <a:lnTo>
                  <a:pt x="285531" y="19789"/>
                </a:lnTo>
                <a:lnTo>
                  <a:pt x="269081" y="0"/>
                </a:ln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283;p36"/>
          <p:cNvSpPr/>
          <p:nvPr/>
        </p:nvSpPr>
        <p:spPr>
          <a:xfrm>
            <a:off x="8165277" y="2442734"/>
            <a:ext cx="401886" cy="298579"/>
          </a:xfrm>
          <a:custGeom>
            <a:avLst/>
            <a:gdLst/>
            <a:ahLst/>
            <a:cxnLst/>
            <a:rect l="l" t="t" r="r" b="b"/>
            <a:pathLst>
              <a:path w="285532" h="196111" extrusionOk="0">
                <a:moveTo>
                  <a:pt x="269081" y="0"/>
                </a:moveTo>
                <a:lnTo>
                  <a:pt x="78609" y="158394"/>
                </a:lnTo>
                <a:lnTo>
                  <a:pt x="21130" y="75516"/>
                </a:lnTo>
                <a:lnTo>
                  <a:pt x="0" y="90186"/>
                </a:lnTo>
                <a:lnTo>
                  <a:pt x="73490" y="196110"/>
                </a:lnTo>
                <a:lnTo>
                  <a:pt x="285531" y="19789"/>
                </a:lnTo>
                <a:lnTo>
                  <a:pt x="269081" y="0"/>
                </a:ln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5062614" y="4087388"/>
            <a:ext cx="2223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dirty="0">
                <a:latin typeface="SassoonPrimary" panose="020B0500000000000000" pitchFamily="34" charset="0"/>
              </a:rPr>
              <a:t>-</a:t>
            </a:r>
            <a:r>
              <a:rPr lang="en-GB" altLang="en-US" dirty="0" err="1">
                <a:latin typeface="SassoonPrimary" panose="020B0500000000000000" pitchFamily="34" charset="0"/>
              </a:rPr>
              <a:t>Topmarks</a:t>
            </a:r>
            <a:r>
              <a:rPr lang="en-GB" altLang="en-US" dirty="0">
                <a:latin typeface="SassoonPrimary" panose="020B0500000000000000" pitchFamily="34" charset="0"/>
              </a:rPr>
              <a:t>, </a:t>
            </a:r>
            <a:r>
              <a:rPr lang="en-GB" altLang="en-US" dirty="0" err="1">
                <a:latin typeface="SassoonPrimary" panose="020B0500000000000000" pitchFamily="34" charset="0"/>
              </a:rPr>
              <a:t>Sumdog</a:t>
            </a:r>
            <a:r>
              <a:rPr lang="en-GB" altLang="en-US" dirty="0">
                <a:latin typeface="SassoonPrimary" panose="020B0500000000000000" pitchFamily="34" charset="0"/>
              </a:rPr>
              <a:t> &amp; RM </a:t>
            </a:r>
            <a:r>
              <a:rPr lang="en-GB" altLang="en-US" dirty="0" err="1">
                <a:latin typeface="SassoonPrimary" panose="020B0500000000000000" pitchFamily="34" charset="0"/>
              </a:rPr>
              <a:t>Easimaths</a:t>
            </a:r>
            <a:endParaRPr lang="en-GB" dirty="0">
              <a:latin typeface="SassoonPrimary" panose="020B0500000000000000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160" y="375845"/>
            <a:ext cx="1813357" cy="151113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7"/>
          <p:cNvSpPr txBox="1">
            <a:spLocks noGrp="1"/>
          </p:cNvSpPr>
          <p:nvPr>
            <p:ph type="title" idx="6"/>
          </p:nvPr>
        </p:nvSpPr>
        <p:spPr>
          <a:xfrm>
            <a:off x="1590541" y="754100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SassoonPrimary" panose="020B0500000000000000" pitchFamily="34" charset="0"/>
              </a:rPr>
              <a:t>Reading</a:t>
            </a:r>
            <a:endParaRPr dirty="0">
              <a:latin typeface="SassoonPrimary" panose="020B0500000000000000" pitchFamily="34" charset="0"/>
            </a:endParaRPr>
          </a:p>
        </p:txBody>
      </p:sp>
      <p:sp>
        <p:nvSpPr>
          <p:cNvPr id="294" name="Google Shape;294;p37"/>
          <p:cNvSpPr txBox="1">
            <a:spLocks noGrp="1"/>
          </p:cNvSpPr>
          <p:nvPr>
            <p:ph type="title"/>
          </p:nvPr>
        </p:nvSpPr>
        <p:spPr>
          <a:xfrm>
            <a:off x="6013614" y="838400"/>
            <a:ext cx="23331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latin typeface="SassoonPrimary" panose="020B0500000000000000" pitchFamily="34" charset="0"/>
              </a:rPr>
              <a:t>Spelling</a:t>
            </a:r>
            <a:endParaRPr sz="2800" dirty="0">
              <a:latin typeface="SassoonPrimary" panose="020B0500000000000000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7140" y="1081053"/>
            <a:ext cx="37120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 </a:t>
            </a:r>
          </a:p>
          <a:p>
            <a:pPr lvl="0"/>
            <a:r>
              <a:rPr lang="en-GB" dirty="0">
                <a:latin typeface="SassoonPrimary" panose="020B0500000000000000" pitchFamily="34" charset="0"/>
              </a:rPr>
              <a:t>Reading books – Literacy World &amp; Rapid Reader</a:t>
            </a:r>
          </a:p>
          <a:p>
            <a:pPr lvl="0"/>
            <a:endParaRPr lang="en-GB" dirty="0">
              <a:latin typeface="SassoonPrimary" panose="020B0500000000000000" pitchFamily="34" charset="0"/>
            </a:endParaRPr>
          </a:p>
          <a:p>
            <a:pPr lvl="0"/>
            <a:r>
              <a:rPr lang="en-GB" dirty="0">
                <a:latin typeface="SassoonPrimary" panose="020B0500000000000000" pitchFamily="34" charset="0"/>
              </a:rPr>
              <a:t>Reciprocal Reading – using reading skills to develop understanding of a text. </a:t>
            </a:r>
          </a:p>
          <a:p>
            <a:pPr lvl="0"/>
            <a:endParaRPr lang="en-GB" dirty="0">
              <a:latin typeface="SassoonPrimary" panose="020B0500000000000000" pitchFamily="34" charset="0"/>
            </a:endParaRPr>
          </a:p>
          <a:p>
            <a:pPr lvl="0"/>
            <a:r>
              <a:rPr lang="en-GB" dirty="0">
                <a:latin typeface="SassoonPrimary" panose="020B0500000000000000" pitchFamily="34" charset="0"/>
              </a:rPr>
              <a:t>ERIC time – 15 minutes daily reading of children's own choice of book.</a:t>
            </a:r>
          </a:p>
          <a:p>
            <a:pPr lvl="0"/>
            <a:endParaRPr lang="en-GB" dirty="0">
              <a:latin typeface="SassoonPrimary" panose="020B0500000000000000" pitchFamily="34" charset="0"/>
            </a:endParaRPr>
          </a:p>
          <a:p>
            <a:pPr lvl="0"/>
            <a:r>
              <a:rPr lang="en-GB" dirty="0">
                <a:latin typeface="SassoonPrimary" panose="020B0500000000000000" pitchFamily="34" charset="0"/>
              </a:rPr>
              <a:t>Teacher led </a:t>
            </a:r>
            <a:r>
              <a:rPr lang="en-GB" dirty="0" smtClean="0">
                <a:latin typeface="SassoonPrimary" panose="020B0500000000000000" pitchFamily="34" charset="0"/>
              </a:rPr>
              <a:t>reading: Pie Corbett</a:t>
            </a:r>
          </a:p>
          <a:p>
            <a:pPr lvl="0"/>
            <a:r>
              <a:rPr lang="en-GB" dirty="0" smtClean="0">
                <a:latin typeface="SassoonPrimary" panose="020B0500000000000000" pitchFamily="34" charset="0"/>
              </a:rPr>
              <a:t>(</a:t>
            </a:r>
            <a:r>
              <a:rPr lang="en-GB" dirty="0">
                <a:latin typeface="SassoonPrimary" panose="020B0500000000000000" pitchFamily="34" charset="0"/>
              </a:rPr>
              <a:t>Class novel: </a:t>
            </a:r>
            <a:r>
              <a:rPr lang="en-GB" b="1" dirty="0">
                <a:latin typeface="SassoonPrimary" panose="020B0500000000000000" pitchFamily="34" charset="0"/>
              </a:rPr>
              <a:t>Why the Whales Came- Michael Morpurgo</a:t>
            </a:r>
            <a:r>
              <a:rPr lang="en-GB" dirty="0">
                <a:latin typeface="SassoonPrimary" panose="020B0500000000000000" pitchFamily="34" charset="0"/>
              </a:rPr>
              <a:t>)</a:t>
            </a:r>
          </a:p>
          <a:p>
            <a:pPr lvl="0"/>
            <a:endParaRPr lang="en-GB" dirty="0">
              <a:latin typeface="SassoonPrimary" panose="020B0500000000000000" pitchFamily="34" charset="0"/>
            </a:endParaRPr>
          </a:p>
          <a:p>
            <a:pPr lvl="0"/>
            <a:r>
              <a:rPr lang="en-GB" dirty="0">
                <a:latin typeface="SassoonPrimary" panose="020B0500000000000000" pitchFamily="34" charset="0"/>
              </a:rPr>
              <a:t>Comprehension – Focus on Comprehension, Reading Book follow up, topic based comprehension. </a:t>
            </a:r>
          </a:p>
          <a:p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4917842" y="1326800"/>
            <a:ext cx="36274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dirty="0">
                <a:latin typeface="SassoonPrimary" panose="020B0500000000000000" pitchFamily="34" charset="0"/>
              </a:rPr>
              <a:t>Phonological awareness and Spelling: North Lanarkshire Active Literacy Programme, phonics and common words.</a:t>
            </a:r>
          </a:p>
          <a:p>
            <a:pPr lvl="0"/>
            <a:endParaRPr lang="en-GB" dirty="0">
              <a:latin typeface="SassoonPrimary" panose="020B0500000000000000" pitchFamily="34" charset="0"/>
            </a:endParaRPr>
          </a:p>
          <a:p>
            <a:pPr lvl="0"/>
            <a:r>
              <a:rPr lang="en-GB" dirty="0">
                <a:latin typeface="SassoonPrimary" panose="020B0500000000000000" pitchFamily="34" charset="0"/>
              </a:rPr>
              <a:t>Active approaches: games, magnetic letters, Five finger rule, multi-sensory spelling activities.</a:t>
            </a:r>
          </a:p>
          <a:p>
            <a:pPr lvl="0"/>
            <a:endParaRPr lang="en-GB" dirty="0">
              <a:latin typeface="SassoonPrimary" panose="020B0500000000000000" pitchFamily="34" charset="0"/>
            </a:endParaRPr>
          </a:p>
          <a:p>
            <a:pPr lvl="0"/>
            <a:r>
              <a:rPr lang="en-GB" dirty="0">
                <a:latin typeface="SassoonPrimary" panose="020B0500000000000000" pitchFamily="34" charset="0"/>
              </a:rPr>
              <a:t>Blending sounds to attack words </a:t>
            </a:r>
          </a:p>
          <a:p>
            <a:pPr lvl="0"/>
            <a:endParaRPr lang="en-GB" dirty="0">
              <a:latin typeface="SassoonPrimary" panose="020B0500000000000000" pitchFamily="34" charset="0"/>
            </a:endParaRPr>
          </a:p>
          <a:p>
            <a:pPr lvl="0"/>
            <a:r>
              <a:rPr lang="en-GB" dirty="0">
                <a:latin typeface="SassoonPrimary" panose="020B0500000000000000" pitchFamily="34" charset="0"/>
              </a:rPr>
              <a:t>Dictionary/ Thesaurus Skills</a:t>
            </a:r>
          </a:p>
          <a:p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314" y="3309257"/>
            <a:ext cx="1689578" cy="149513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63486" y="751114"/>
            <a:ext cx="2612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C00000"/>
                </a:solidFill>
                <a:latin typeface="SassoonPrimary" panose="020B0500000000000000" pitchFamily="34" charset="0"/>
              </a:rPr>
              <a:t>Writing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8200" y="1491342"/>
            <a:ext cx="332014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dirty="0">
                <a:latin typeface="SassoonPrimary" panose="020B0500000000000000" pitchFamily="34" charset="0"/>
              </a:rPr>
              <a:t>A range of genres, often topic related.</a:t>
            </a:r>
          </a:p>
          <a:p>
            <a:pPr lvl="0"/>
            <a:endParaRPr lang="en-GB" dirty="0">
              <a:latin typeface="SassoonPrimary" panose="020B0500000000000000" pitchFamily="34" charset="0"/>
            </a:endParaRPr>
          </a:p>
          <a:p>
            <a:pPr lvl="0"/>
            <a:r>
              <a:rPr lang="en-GB" dirty="0">
                <a:latin typeface="SassoonPrimary" panose="020B0500000000000000" pitchFamily="34" charset="0"/>
              </a:rPr>
              <a:t>Success Criteria for each lesson displayed at the top of work highlighting to the children what is expected in each piece of work.</a:t>
            </a:r>
          </a:p>
          <a:p>
            <a:pPr lvl="0"/>
            <a:endParaRPr lang="en-GB" dirty="0">
              <a:latin typeface="SassoonPrimary" panose="020B0500000000000000" pitchFamily="34" charset="0"/>
            </a:endParaRPr>
          </a:p>
          <a:p>
            <a:pPr lvl="0"/>
            <a:r>
              <a:rPr lang="en-GB" dirty="0">
                <a:latin typeface="SassoonPrimary" panose="020B0500000000000000" pitchFamily="34" charset="0"/>
              </a:rPr>
              <a:t>Using ICT – Microsoft Word, Talk to Text &amp; Immersive Reader.</a:t>
            </a:r>
          </a:p>
          <a:p>
            <a:pPr lvl="0"/>
            <a:endParaRPr lang="en-GB" dirty="0">
              <a:latin typeface="SassoonPrimary" panose="020B0500000000000000" pitchFamily="34" charset="0"/>
            </a:endParaRPr>
          </a:p>
          <a:p>
            <a:pPr lvl="0"/>
            <a:r>
              <a:rPr lang="en-GB" dirty="0">
                <a:latin typeface="SassoonPrimary" panose="020B0500000000000000" pitchFamily="34" charset="0"/>
              </a:rPr>
              <a:t>August/September </a:t>
            </a:r>
            <a:r>
              <a:rPr lang="en-GB" smtClean="0">
                <a:latin typeface="SassoonPrimary" panose="020B0500000000000000" pitchFamily="34" charset="0"/>
              </a:rPr>
              <a:t>focus: Developing </a:t>
            </a:r>
            <a:r>
              <a:rPr lang="en-GB" dirty="0" smtClean="0">
                <a:latin typeface="SassoonPrimary" panose="020B0500000000000000" pitchFamily="34" charset="0"/>
              </a:rPr>
              <a:t>description</a:t>
            </a:r>
            <a:r>
              <a:rPr lang="en-GB" dirty="0">
                <a:latin typeface="SassoonPrimary" panose="020B0500000000000000" pitchFamily="34" charset="0"/>
              </a:rPr>
              <a:t> </a:t>
            </a:r>
            <a:r>
              <a:rPr lang="en-GB" dirty="0" smtClean="0">
                <a:latin typeface="SassoonPrimary" panose="020B0500000000000000" pitchFamily="34" charset="0"/>
              </a:rPr>
              <a:t>using our new writing resource- PM Writing</a:t>
            </a:r>
            <a:endParaRPr lang="en-GB" dirty="0">
              <a:latin typeface="SassoonPrimary" panose="020B0500000000000000" pitchFamily="34" charset="0"/>
            </a:endParaRPr>
          </a:p>
          <a:p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5306786" y="828019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C00000"/>
                </a:solidFill>
                <a:latin typeface="SassoonPrimary" panose="020B0500000000000000" pitchFamily="34" charset="0"/>
              </a:rPr>
              <a:t>Literacy at home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89072" y="1264154"/>
            <a:ext cx="34290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 </a:t>
            </a:r>
            <a:endParaRPr lang="en-GB" dirty="0">
              <a:latin typeface="SassoonPrimary" panose="020B0500000000000000" pitchFamily="34" charset="0"/>
            </a:endParaRPr>
          </a:p>
          <a:p>
            <a:pPr lvl="0"/>
            <a:r>
              <a:rPr lang="en-GB" dirty="0">
                <a:latin typeface="SassoonPrimary" panose="020B0500000000000000" pitchFamily="34" charset="0"/>
              </a:rPr>
              <a:t>Reading – encourage 15 minutes per night of reading. Ask questions throughout  &amp; spot ‘WOW’ words (adjectives).</a:t>
            </a:r>
          </a:p>
          <a:p>
            <a:pPr lvl="0"/>
            <a:endParaRPr lang="en-GB" dirty="0">
              <a:latin typeface="SassoonPrimary" panose="020B0500000000000000" pitchFamily="34" charset="0"/>
            </a:endParaRPr>
          </a:p>
          <a:p>
            <a:pPr lvl="0"/>
            <a:r>
              <a:rPr lang="en-GB" dirty="0">
                <a:latin typeface="SassoonPrimary" panose="020B0500000000000000" pitchFamily="34" charset="0"/>
              </a:rPr>
              <a:t>Spelling – Doorway Online</a:t>
            </a:r>
          </a:p>
          <a:p>
            <a:pPr lvl="0"/>
            <a:endParaRPr lang="en-GB" dirty="0">
              <a:latin typeface="SassoonPrimary" panose="020B0500000000000000" pitchFamily="34" charset="0"/>
            </a:endParaRPr>
          </a:p>
          <a:p>
            <a:pPr lvl="0"/>
            <a:r>
              <a:rPr lang="en-GB" dirty="0">
                <a:latin typeface="SassoonPrimary" panose="020B0500000000000000" pitchFamily="34" charset="0"/>
              </a:rPr>
              <a:t>Typing – BBC Dance Mat, Doorway Online Typing.</a:t>
            </a:r>
          </a:p>
          <a:p>
            <a:pPr lvl="0"/>
            <a:endParaRPr lang="en-GB" dirty="0">
              <a:latin typeface="SassoonPrimary" panose="020B0500000000000000" pitchFamily="34" charset="0"/>
            </a:endParaRPr>
          </a:p>
          <a:p>
            <a:pPr lvl="0"/>
            <a:r>
              <a:rPr lang="en-GB" dirty="0">
                <a:latin typeface="SassoonPrimary" panose="020B0500000000000000" pitchFamily="34" charset="0"/>
              </a:rPr>
              <a:t>Education City – Literacy Games</a:t>
            </a:r>
          </a:p>
          <a:p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225" y="1671823"/>
            <a:ext cx="1564337" cy="207776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Notebook Lesson by Slidesgo">
  <a:themeElements>
    <a:clrScheme name="Simple Light">
      <a:dk1>
        <a:srgbClr val="595959"/>
      </a:dk1>
      <a:lt1>
        <a:srgbClr val="F1C232"/>
      </a:lt1>
      <a:dk2>
        <a:srgbClr val="595959"/>
      </a:dk2>
      <a:lt2>
        <a:srgbClr val="A8D68C"/>
      </a:lt2>
      <a:accent1>
        <a:srgbClr val="F1C232"/>
      </a:accent1>
      <a:accent2>
        <a:srgbClr val="B44141"/>
      </a:accent2>
      <a:accent3>
        <a:srgbClr val="F1C232"/>
      </a:accent3>
      <a:accent4>
        <a:srgbClr val="DF7070"/>
      </a:accent4>
      <a:accent5>
        <a:srgbClr val="7A9E64"/>
      </a:accent5>
      <a:accent6>
        <a:srgbClr val="595959"/>
      </a:accent6>
      <a:hlink>
        <a:srgbClr val="5959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</TotalTime>
  <Words>1063</Words>
  <Application>Microsoft Office PowerPoint</Application>
  <PresentationFormat>On-screen Show (16:9)</PresentationFormat>
  <Paragraphs>158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Anonymous Pro</vt:lpstr>
      <vt:lpstr>Arial</vt:lpstr>
      <vt:lpstr>Coming Soon</vt:lpstr>
      <vt:lpstr>Concert One</vt:lpstr>
      <vt:lpstr>Roboto Mono Regular</vt:lpstr>
      <vt:lpstr>SassoonPrimary</vt:lpstr>
      <vt:lpstr>Notebook Lesson by Slidesgo</vt:lpstr>
      <vt:lpstr>Welcome to Primary 5!</vt:lpstr>
      <vt:lpstr>Our Classroom</vt:lpstr>
      <vt:lpstr>PowerPoint Presentation</vt:lpstr>
      <vt:lpstr>  </vt:lpstr>
      <vt:lpstr>PowerPoint Presentation</vt:lpstr>
      <vt:lpstr>The St Mark’s Way</vt:lpstr>
      <vt:lpstr>Numeracy:</vt:lpstr>
      <vt:lpstr>Reading</vt:lpstr>
      <vt:lpstr>PowerPoint Presentation</vt:lpstr>
      <vt:lpstr>PowerPoint Presentation</vt:lpstr>
      <vt:lpstr>Topics</vt:lpstr>
      <vt:lpstr>PowerPoint Presentation</vt:lpstr>
      <vt:lpstr>Other Curricular areas</vt:lpstr>
      <vt:lpstr>PowerPoint Presentation</vt:lpstr>
      <vt:lpstr>Homework</vt:lpstr>
      <vt:lpstr>Reminders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Primary 5</dc:title>
  <dc:creator>Bethan Shields</dc:creator>
  <cp:lastModifiedBy>odonnelle60</cp:lastModifiedBy>
  <cp:revision>33</cp:revision>
  <dcterms:modified xsi:type="dcterms:W3CDTF">2021-08-30T16:01:09Z</dcterms:modified>
</cp:coreProperties>
</file>