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6" r:id="rId2"/>
    <p:sldId id="270" r:id="rId3"/>
    <p:sldId id="285" r:id="rId4"/>
    <p:sldId id="271" r:id="rId5"/>
    <p:sldId id="284" r:id="rId6"/>
    <p:sldId id="272" r:id="rId7"/>
    <p:sldId id="283" r:id="rId8"/>
    <p:sldId id="278" r:id="rId9"/>
    <p:sldId id="273" r:id="rId10"/>
    <p:sldId id="274" r:id="rId11"/>
    <p:sldId id="275" r:id="rId12"/>
    <p:sldId id="276" r:id="rId13"/>
    <p:sldId id="287" r:id="rId14"/>
    <p:sldId id="280" r:id="rId15"/>
    <p:sldId id="277" r:id="rId16"/>
    <p:sldId id="279" r:id="rId17"/>
    <p:sldId id="286" r:id="rId18"/>
    <p:sldId id="288"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58" autoAdjust="0"/>
  </p:normalViewPr>
  <p:slideViewPr>
    <p:cSldViewPr snapToGrid="0">
      <p:cViewPr varScale="1">
        <p:scale>
          <a:sx n="57" d="100"/>
          <a:sy n="57" d="100"/>
        </p:scale>
        <p:origin x="12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AC26C-856C-45F5-AA11-E56CF76C01B7}" type="datetimeFigureOut">
              <a:rPr lang="en-GB" smtClean="0"/>
              <a:t>30/08/2021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CC651-049B-491C-B850-13DFACF8958E}" type="slidenum">
              <a:rPr lang="en-GB" smtClean="0"/>
              <a:t>‹#›</a:t>
            </a:fld>
            <a:endParaRPr lang="en-GB"/>
          </a:p>
        </p:txBody>
      </p:sp>
    </p:spTree>
    <p:extLst>
      <p:ext uri="{BB962C8B-B14F-4D97-AF65-F5344CB8AC3E}">
        <p14:creationId xmlns:p14="http://schemas.microsoft.com/office/powerpoint/2010/main" val="213218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0CC651-049B-491C-B850-13DFACF8958E}" type="slidenum">
              <a:rPr lang="en-GB" smtClean="0"/>
              <a:t>2</a:t>
            </a:fld>
            <a:endParaRPr lang="en-GB"/>
          </a:p>
        </p:txBody>
      </p:sp>
    </p:spTree>
    <p:extLst>
      <p:ext uri="{BB962C8B-B14F-4D97-AF65-F5344CB8AC3E}">
        <p14:creationId xmlns:p14="http://schemas.microsoft.com/office/powerpoint/2010/main" val="795162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0CC651-049B-491C-B850-13DFACF8958E}" type="slidenum">
              <a:rPr lang="en-GB" smtClean="0"/>
              <a:t>15</a:t>
            </a:fld>
            <a:endParaRPr lang="en-GB"/>
          </a:p>
        </p:txBody>
      </p:sp>
    </p:spTree>
    <p:extLst>
      <p:ext uri="{BB962C8B-B14F-4D97-AF65-F5344CB8AC3E}">
        <p14:creationId xmlns:p14="http://schemas.microsoft.com/office/powerpoint/2010/main" val="2424084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0CC651-049B-491C-B850-13DFACF8958E}" type="slidenum">
              <a:rPr lang="en-GB" smtClean="0"/>
              <a:t>17</a:t>
            </a:fld>
            <a:endParaRPr lang="en-GB"/>
          </a:p>
        </p:txBody>
      </p:sp>
    </p:spTree>
    <p:extLst>
      <p:ext uri="{BB962C8B-B14F-4D97-AF65-F5344CB8AC3E}">
        <p14:creationId xmlns:p14="http://schemas.microsoft.com/office/powerpoint/2010/main" val="359816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0CC651-049B-491C-B850-13DFACF8958E}" type="slidenum">
              <a:rPr lang="en-GB" smtClean="0"/>
              <a:t>18</a:t>
            </a:fld>
            <a:endParaRPr lang="en-GB"/>
          </a:p>
        </p:txBody>
      </p:sp>
    </p:spTree>
    <p:extLst>
      <p:ext uri="{BB962C8B-B14F-4D97-AF65-F5344CB8AC3E}">
        <p14:creationId xmlns:p14="http://schemas.microsoft.com/office/powerpoint/2010/main" val="4086002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0CC651-049B-491C-B850-13DFACF8958E}" type="slidenum">
              <a:rPr lang="en-GB" smtClean="0"/>
              <a:t>19</a:t>
            </a:fld>
            <a:endParaRPr lang="en-GB"/>
          </a:p>
        </p:txBody>
      </p:sp>
    </p:spTree>
    <p:extLst>
      <p:ext uri="{BB962C8B-B14F-4D97-AF65-F5344CB8AC3E}">
        <p14:creationId xmlns:p14="http://schemas.microsoft.com/office/powerpoint/2010/main" val="163077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0CC651-049B-491C-B850-13DFACF8958E}" type="slidenum">
              <a:rPr lang="en-GB" smtClean="0"/>
              <a:t>3</a:t>
            </a:fld>
            <a:endParaRPr lang="en-GB"/>
          </a:p>
        </p:txBody>
      </p:sp>
    </p:spTree>
    <p:extLst>
      <p:ext uri="{BB962C8B-B14F-4D97-AF65-F5344CB8AC3E}">
        <p14:creationId xmlns:p14="http://schemas.microsoft.com/office/powerpoint/2010/main" val="375820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0CC651-049B-491C-B850-13DFACF8958E}" type="slidenum">
              <a:rPr lang="en-GB" smtClean="0"/>
              <a:t>4</a:t>
            </a:fld>
            <a:endParaRPr lang="en-GB"/>
          </a:p>
        </p:txBody>
      </p:sp>
    </p:spTree>
    <p:extLst>
      <p:ext uri="{BB962C8B-B14F-4D97-AF65-F5344CB8AC3E}">
        <p14:creationId xmlns:p14="http://schemas.microsoft.com/office/powerpoint/2010/main" val="272309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0CC651-049B-491C-B850-13DFACF8958E}" type="slidenum">
              <a:rPr lang="en-GB" smtClean="0"/>
              <a:t>5</a:t>
            </a:fld>
            <a:endParaRPr lang="en-GB"/>
          </a:p>
        </p:txBody>
      </p:sp>
    </p:spTree>
    <p:extLst>
      <p:ext uri="{BB962C8B-B14F-4D97-AF65-F5344CB8AC3E}">
        <p14:creationId xmlns:p14="http://schemas.microsoft.com/office/powerpoint/2010/main" val="279981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0CC651-049B-491C-B850-13DFACF8958E}" type="slidenum">
              <a:rPr lang="en-GB" smtClean="0"/>
              <a:t>8</a:t>
            </a:fld>
            <a:endParaRPr lang="en-GB"/>
          </a:p>
        </p:txBody>
      </p:sp>
    </p:spTree>
    <p:extLst>
      <p:ext uri="{BB962C8B-B14F-4D97-AF65-F5344CB8AC3E}">
        <p14:creationId xmlns:p14="http://schemas.microsoft.com/office/powerpoint/2010/main" val="357721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0CC651-049B-491C-B850-13DFACF8958E}" type="slidenum">
              <a:rPr lang="en-GB" smtClean="0"/>
              <a:t>9</a:t>
            </a:fld>
            <a:endParaRPr lang="en-GB"/>
          </a:p>
        </p:txBody>
      </p:sp>
    </p:spTree>
    <p:extLst>
      <p:ext uri="{BB962C8B-B14F-4D97-AF65-F5344CB8AC3E}">
        <p14:creationId xmlns:p14="http://schemas.microsoft.com/office/powerpoint/2010/main" val="3988273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0CC651-049B-491C-B850-13DFACF8958E}" type="slidenum">
              <a:rPr lang="en-GB" smtClean="0"/>
              <a:t>11</a:t>
            </a:fld>
            <a:endParaRPr lang="en-GB"/>
          </a:p>
        </p:txBody>
      </p:sp>
    </p:spTree>
    <p:extLst>
      <p:ext uri="{BB962C8B-B14F-4D97-AF65-F5344CB8AC3E}">
        <p14:creationId xmlns:p14="http://schemas.microsoft.com/office/powerpoint/2010/main" val="3345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0CC651-049B-491C-B850-13DFACF8958E}" type="slidenum">
              <a:rPr lang="en-GB" smtClean="0"/>
              <a:t>12</a:t>
            </a:fld>
            <a:endParaRPr lang="en-GB"/>
          </a:p>
        </p:txBody>
      </p:sp>
    </p:spTree>
    <p:extLst>
      <p:ext uri="{BB962C8B-B14F-4D97-AF65-F5344CB8AC3E}">
        <p14:creationId xmlns:p14="http://schemas.microsoft.com/office/powerpoint/2010/main" val="369479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0CC651-049B-491C-B850-13DFACF8958E}" type="slidenum">
              <a:rPr lang="en-GB" smtClean="0"/>
              <a:t>13</a:t>
            </a:fld>
            <a:endParaRPr lang="en-GB"/>
          </a:p>
        </p:txBody>
      </p:sp>
    </p:spTree>
    <p:extLst>
      <p:ext uri="{BB962C8B-B14F-4D97-AF65-F5344CB8AC3E}">
        <p14:creationId xmlns:p14="http://schemas.microsoft.com/office/powerpoint/2010/main" val="357021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2BCAB9-2DDA-41BA-999E-ACCD19465F16}"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371930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2BCAB9-2DDA-41BA-999E-ACCD19465F16}"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55634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2BCAB9-2DDA-41BA-999E-ACCD19465F16}"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16336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2BCAB9-2DDA-41BA-999E-ACCD19465F16}"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237584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2BCAB9-2DDA-41BA-999E-ACCD19465F16}"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308213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2BCAB9-2DDA-41BA-999E-ACCD19465F16}"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186028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2BCAB9-2DDA-41BA-999E-ACCD19465F16}" type="datetimeFigureOut">
              <a:rPr lang="en-GB" smtClean="0"/>
              <a:t>30/08/2021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201799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2BCAB9-2DDA-41BA-999E-ACCD19465F16}" type="datetimeFigureOut">
              <a:rPr lang="en-GB" smtClean="0"/>
              <a:t>30/08/2021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227455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BCAB9-2DDA-41BA-999E-ACCD19465F16}" type="datetimeFigureOut">
              <a:rPr lang="en-GB" smtClean="0"/>
              <a:t>30/08/2021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41441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2BCAB9-2DDA-41BA-999E-ACCD19465F16}"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390721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2BCAB9-2DDA-41BA-999E-ACCD19465F16}"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206448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BCAB9-2DDA-41BA-999E-ACCD19465F16}" type="datetimeFigureOut">
              <a:rPr lang="en-GB" smtClean="0"/>
              <a:t>30/08/2021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1C875-E00A-4221-B149-4EE70FC43920}" type="slidenum">
              <a:rPr lang="en-GB" smtClean="0"/>
              <a:t>‹#›</a:t>
            </a:fld>
            <a:endParaRPr lang="en-GB"/>
          </a:p>
        </p:txBody>
      </p:sp>
    </p:spTree>
    <p:extLst>
      <p:ext uri="{BB962C8B-B14F-4D97-AF65-F5344CB8AC3E}">
        <p14:creationId xmlns:p14="http://schemas.microsoft.com/office/powerpoint/2010/main" val="403063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eightymatters.ca/2011/05/3-meal-time-words-that-can-cripple.htm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commons.wikimedia.org/wiki/File:Man_Doing_Warm_Up_Exercise_Cartoon.svg"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BB45BB-875C-46C4-8EB3-116E695470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69458" cy="5571072"/>
          </a:xfrm>
          <a:prstGeom prst="rect">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8B3694B1-1312-4B28-814F-D678F40ECC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83" y="806751"/>
            <a:ext cx="3616369" cy="5244498"/>
          </a:xfrm>
          <a:prstGeom prst="rect">
            <a:avLst/>
          </a:prstGeom>
          <a:noFill/>
          <a:ln w="6350" cap="sq" cmpd="sng" algn="ctr">
            <a:solidFill>
              <a:srgbClr val="404040"/>
            </a:solidFill>
            <a:prstDash val="solid"/>
            <a:miter lim="800000"/>
          </a:ln>
          <a:effectLst/>
        </p:spPr>
      </p:sp>
      <p:sp>
        <p:nvSpPr>
          <p:cNvPr id="13" name="Rectangle 12">
            <a:extLst>
              <a:ext uri="{FF2B5EF4-FFF2-40B4-BE49-F238E27FC236}">
                <a16:creationId xmlns:a16="http://schemas.microsoft.com/office/drawing/2014/main" id="{7D129406-7638-4F06-A449-C61BF912F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0" y="253548"/>
            <a:ext cx="6693368" cy="6102802"/>
          </a:xfrm>
          <a:prstGeom prst="rect">
            <a:avLst/>
          </a:prstGeom>
          <a:solidFill>
            <a:srgbClr val="AFABA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42632" y="749412"/>
            <a:ext cx="5712872" cy="5134904"/>
          </a:xfrm>
        </p:spPr>
        <p:txBody>
          <a:bodyPr vert="horz" lIns="91440" tIns="45720" rIns="91440" bIns="45720" rtlCol="0" anchor="ctr">
            <a:normAutofit/>
          </a:bodyPr>
          <a:lstStyle/>
          <a:p>
            <a:pPr algn="ctr"/>
            <a:r>
              <a:rPr lang="en-US" sz="8800" b="1" dirty="0">
                <a:latin typeface="Comic Sans MS" panose="030F0702030302020204" pitchFamily="66" charset="0"/>
              </a:rPr>
              <a:t>Welcome to Primary 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96" y="1332275"/>
            <a:ext cx="3466941" cy="3595325"/>
          </a:xfrm>
          <a:prstGeom prst="rect">
            <a:avLst/>
          </a:prstGeom>
        </p:spPr>
      </p:pic>
    </p:spTree>
    <p:extLst>
      <p:ext uri="{BB962C8B-B14F-4D97-AF65-F5344CB8AC3E}">
        <p14:creationId xmlns:p14="http://schemas.microsoft.com/office/powerpoint/2010/main" val="229194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1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4" name="Rectangle 2"/>
          <p:cNvSpPr>
            <a:spLocks noGrp="1" noChangeArrowheads="1"/>
          </p:cNvSpPr>
          <p:nvPr>
            <p:ph type="title"/>
          </p:nvPr>
        </p:nvSpPr>
        <p:spPr>
          <a:xfrm>
            <a:off x="524256" y="491260"/>
            <a:ext cx="6594189" cy="1625210"/>
          </a:xfrm>
        </p:spPr>
        <p:txBody>
          <a:bodyPr>
            <a:normAutofit/>
          </a:bodyPr>
          <a:lstStyle/>
          <a:p>
            <a:pPr algn="ctr" eaLnBrk="1" hangingPunct="1"/>
            <a:r>
              <a:rPr lang="en-GB" altLang="en-US" dirty="0">
                <a:solidFill>
                  <a:srgbClr val="FFFFFF"/>
                </a:solidFill>
                <a:latin typeface="Berlin Sans FB" panose="020E0602020502020306" pitchFamily="34" charset="0"/>
              </a:rPr>
              <a:t>Numeracy</a:t>
            </a:r>
          </a:p>
        </p:txBody>
      </p:sp>
      <p:pic>
        <p:nvPicPr>
          <p:cNvPr id="2" name="Picture 1" descr="Scottish Heinemann Maths 3: Textbook">
            <a:extLst>
              <a:ext uri="{FF2B5EF4-FFF2-40B4-BE49-F238E27FC236}">
                <a16:creationId xmlns:a16="http://schemas.microsoft.com/office/drawing/2014/main" id="{5902A75F-5C52-4FE1-ADB0-4ADFA9F90779}"/>
              </a:ext>
            </a:extLst>
          </p:cNvPr>
          <p:cNvPicPr/>
          <p:nvPr/>
        </p:nvPicPr>
        <p:blipFill rotWithShape="1">
          <a:blip r:embed="rId2">
            <a:extLst>
              <a:ext uri="{28A0092B-C50C-407E-A947-70E740481C1C}">
                <a14:useLocalDpi xmlns:a14="http://schemas.microsoft.com/office/drawing/2010/main" val="0"/>
              </a:ext>
            </a:extLst>
          </a:blip>
          <a:srcRect t="11323" r="-2" b="1567"/>
          <a:stretch/>
        </p:blipFill>
        <p:spPr bwMode="auto">
          <a:xfrm>
            <a:off x="327546" y="2285998"/>
            <a:ext cx="3608900" cy="4249159"/>
          </a:xfrm>
          <a:prstGeom prst="rect">
            <a:avLst/>
          </a:prstGeom>
          <a:noFill/>
        </p:spPr>
      </p:pic>
      <p:pic>
        <p:nvPicPr>
          <p:cNvPr id="3" name="Picture 2" descr="Scottish Heinemann Maths 4: Textbook Single: Amazon.co.uk: Harry Styles:  9780435175399: Books">
            <a:extLst>
              <a:ext uri="{FF2B5EF4-FFF2-40B4-BE49-F238E27FC236}">
                <a16:creationId xmlns:a16="http://schemas.microsoft.com/office/drawing/2014/main" id="{C9D82F03-8261-405F-8957-3BE30B83EE8B}"/>
              </a:ext>
            </a:extLst>
          </p:cNvPr>
          <p:cNvPicPr/>
          <p:nvPr/>
        </p:nvPicPr>
        <p:blipFill rotWithShape="1">
          <a:blip r:embed="rId3" cstate="print">
            <a:extLst>
              <a:ext uri="{28A0092B-C50C-407E-A947-70E740481C1C}">
                <a14:useLocalDpi xmlns:a14="http://schemas.microsoft.com/office/drawing/2010/main" val="0"/>
              </a:ext>
            </a:extLst>
          </a:blip>
          <a:srcRect r="-4" b="5776"/>
          <a:stretch/>
        </p:blipFill>
        <p:spPr bwMode="auto">
          <a:xfrm>
            <a:off x="3942260" y="2285997"/>
            <a:ext cx="3442803" cy="4249159"/>
          </a:xfrm>
          <a:prstGeom prst="rect">
            <a:avLst/>
          </a:prstGeom>
          <a:noFill/>
        </p:spPr>
      </p:pic>
      <p:sp>
        <p:nvSpPr>
          <p:cNvPr id="138" name="Rectangle 137">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9" name="Rectangle 3"/>
          <p:cNvSpPr>
            <a:spLocks noGrp="1" noChangeArrowheads="1"/>
          </p:cNvSpPr>
          <p:nvPr>
            <p:ph type="body" idx="1"/>
          </p:nvPr>
        </p:nvSpPr>
        <p:spPr>
          <a:xfrm>
            <a:off x="7582564" y="320621"/>
            <a:ext cx="4281890" cy="6214534"/>
          </a:xfrm>
        </p:spPr>
        <p:txBody>
          <a:bodyPr anchor="ctr">
            <a:normAutofit fontScale="70000" lnSpcReduction="20000"/>
          </a:bodyPr>
          <a:lstStyle/>
          <a:p>
            <a:pPr marL="0" indent="0">
              <a:buNone/>
              <a:defRPr/>
            </a:pPr>
            <a:r>
              <a:rPr lang="en-GB" altLang="en-US" sz="2600" dirty="0">
                <a:solidFill>
                  <a:srgbClr val="FFFFFF"/>
                </a:solidFill>
                <a:latin typeface="Comic Sans MS" panose="030F0702030302020204" pitchFamily="66" charset="0"/>
              </a:rPr>
              <a:t>Ideas for home…….</a:t>
            </a:r>
          </a:p>
          <a:p>
            <a:pPr eaLnBrk="1" hangingPunct="1">
              <a:defRPr/>
            </a:pPr>
            <a:r>
              <a:rPr lang="en-GB" altLang="en-US" sz="2600" dirty="0">
                <a:solidFill>
                  <a:srgbClr val="FFFFFF"/>
                </a:solidFill>
                <a:latin typeface="Comic Sans MS" panose="030F0702030302020204" pitchFamily="66" charset="0"/>
              </a:rPr>
              <a:t>Money: counting out and giving change from £1 working upwards.</a:t>
            </a:r>
          </a:p>
          <a:p>
            <a:pPr eaLnBrk="1" hangingPunct="1">
              <a:defRPr/>
            </a:pPr>
            <a:r>
              <a:rPr lang="en-GB" altLang="en-US" sz="2600" dirty="0">
                <a:solidFill>
                  <a:srgbClr val="FFFFFF"/>
                </a:solidFill>
                <a:latin typeface="Comic Sans MS" panose="030F0702030302020204" pitchFamily="66" charset="0"/>
              </a:rPr>
              <a:t>Time: o’clock, half past, quarter past and quarter to, 5 minute intervals</a:t>
            </a:r>
          </a:p>
          <a:p>
            <a:pPr eaLnBrk="1" hangingPunct="1">
              <a:defRPr/>
            </a:pPr>
            <a:r>
              <a:rPr lang="en-GB" altLang="en-US" sz="2600" dirty="0">
                <a:solidFill>
                  <a:srgbClr val="FFFFFF"/>
                </a:solidFill>
                <a:latin typeface="Comic Sans MS" panose="030F0702030302020204" pitchFamily="66" charset="0"/>
              </a:rPr>
              <a:t>Fractions:  halves and quarters</a:t>
            </a:r>
          </a:p>
          <a:p>
            <a:pPr eaLnBrk="1" hangingPunct="1">
              <a:defRPr/>
            </a:pPr>
            <a:r>
              <a:rPr lang="en-GB" altLang="en-US" sz="2600" dirty="0">
                <a:solidFill>
                  <a:srgbClr val="FFFFFF"/>
                </a:solidFill>
                <a:latin typeface="Comic Sans MS" panose="030F0702030302020204" pitchFamily="66" charset="0"/>
              </a:rPr>
              <a:t>2, 3,4,5 and 10 times tables – saying full table not just answers. Cubes and Spheres groups.</a:t>
            </a:r>
          </a:p>
          <a:p>
            <a:pPr>
              <a:defRPr/>
            </a:pPr>
            <a:r>
              <a:rPr lang="en-GB" altLang="en-US" sz="2600" dirty="0">
                <a:solidFill>
                  <a:srgbClr val="FFFFFF"/>
                </a:solidFill>
                <a:latin typeface="Comic Sans MS" panose="030F0702030302020204" pitchFamily="66" charset="0"/>
              </a:rPr>
              <a:t>2,5 and 10 times tables – pyramids group.</a:t>
            </a:r>
          </a:p>
          <a:p>
            <a:pPr eaLnBrk="1" hangingPunct="1">
              <a:defRPr/>
            </a:pPr>
            <a:r>
              <a:rPr lang="en-GB" altLang="en-US" sz="2600" dirty="0">
                <a:solidFill>
                  <a:srgbClr val="FFFFFF"/>
                </a:solidFill>
                <a:latin typeface="Comic Sans MS" panose="030F0702030302020204" pitchFamily="66" charset="0"/>
              </a:rPr>
              <a:t>Counting to 100 – simple addition and subtraction within 100.</a:t>
            </a:r>
          </a:p>
          <a:p>
            <a:pPr eaLnBrk="1" hangingPunct="1">
              <a:defRPr/>
            </a:pPr>
            <a:endParaRPr lang="en-GB" altLang="en-US" sz="2600" dirty="0">
              <a:solidFill>
                <a:srgbClr val="FFFFFF"/>
              </a:solidFill>
              <a:latin typeface="Comic Sans MS" panose="030F0702030302020204" pitchFamily="66" charset="0"/>
            </a:endParaRPr>
          </a:p>
          <a:p>
            <a:pPr eaLnBrk="1" hangingPunct="1">
              <a:defRPr/>
            </a:pPr>
            <a:r>
              <a:rPr lang="en-GB" altLang="en-US" sz="2600" dirty="0">
                <a:solidFill>
                  <a:srgbClr val="FFFFFF"/>
                </a:solidFill>
                <a:latin typeface="Comic Sans MS" panose="030F0702030302020204" pitchFamily="66" charset="0"/>
              </a:rPr>
              <a:t>Online Games: Education City – username/password given to children.  Top Marks, Doorway </a:t>
            </a:r>
          </a:p>
          <a:p>
            <a:pPr eaLnBrk="1" hangingPunct="1">
              <a:defRPr/>
            </a:pPr>
            <a:r>
              <a:rPr lang="en-GB" altLang="en-US" sz="2600" dirty="0">
                <a:solidFill>
                  <a:srgbClr val="FFFFFF"/>
                </a:solidFill>
                <a:latin typeface="Comic Sans MS" panose="030F0702030302020204" pitchFamily="66" charset="0"/>
              </a:rPr>
              <a:t>Online, </a:t>
            </a:r>
            <a:r>
              <a:rPr lang="en-GB" altLang="en-US" sz="2600" dirty="0" err="1">
                <a:solidFill>
                  <a:srgbClr val="FFFFFF"/>
                </a:solidFill>
                <a:latin typeface="Comic Sans MS" panose="030F0702030302020204" pitchFamily="66" charset="0"/>
              </a:rPr>
              <a:t>Sparklebox</a:t>
            </a:r>
            <a:r>
              <a:rPr lang="en-GB" altLang="en-US" sz="2600" dirty="0">
                <a:solidFill>
                  <a:srgbClr val="FFFFFF"/>
                </a:solidFill>
                <a:latin typeface="Comic Sans MS" panose="030F0702030302020204" pitchFamily="66" charset="0"/>
              </a:rPr>
              <a:t> – some interactive games</a:t>
            </a:r>
          </a:p>
          <a:p>
            <a:pPr marL="0" indent="0" eaLnBrk="1" hangingPunct="1">
              <a:buNone/>
              <a:defRPr/>
            </a:pPr>
            <a:r>
              <a:rPr lang="en-GB" altLang="en-US" sz="2600" dirty="0">
                <a:solidFill>
                  <a:srgbClr val="FFFFFF"/>
                </a:solidFill>
                <a:latin typeface="Comic Sans MS" panose="030F0702030302020204" pitchFamily="66" charset="0"/>
              </a:rPr>
              <a:t> 		</a:t>
            </a:r>
            <a:r>
              <a:rPr lang="en-GB" altLang="en-US" sz="1500" dirty="0">
                <a:solidFill>
                  <a:srgbClr val="FFFFFF"/>
                </a:solidFill>
                <a:latin typeface="Comic Sans MS" panose="030F0702030302020204" pitchFamily="66" charset="0"/>
              </a:rPr>
              <a:t>		       </a:t>
            </a:r>
          </a:p>
          <a:p>
            <a:pPr eaLnBrk="1" hangingPunct="1">
              <a:defRPr/>
            </a:pPr>
            <a:endParaRPr lang="en-GB" altLang="en-US" sz="1500" dirty="0">
              <a:solidFill>
                <a:srgbClr val="FFFFFF"/>
              </a:solidFill>
              <a:latin typeface="Berlin Sans FB" pitchFamily="34" charset="0"/>
            </a:endParaRPr>
          </a:p>
        </p:txBody>
      </p:sp>
    </p:spTree>
    <p:extLst>
      <p:ext uri="{BB962C8B-B14F-4D97-AF65-F5344CB8AC3E}">
        <p14:creationId xmlns:p14="http://schemas.microsoft.com/office/powerpoint/2010/main" val="292366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B693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8" name="Rectangle 2"/>
          <p:cNvSpPr>
            <a:spLocks noGrp="1" noChangeArrowheads="1"/>
          </p:cNvSpPr>
          <p:nvPr>
            <p:ph type="title"/>
          </p:nvPr>
        </p:nvSpPr>
        <p:spPr>
          <a:xfrm>
            <a:off x="524256" y="491260"/>
            <a:ext cx="6594189" cy="1625210"/>
          </a:xfrm>
        </p:spPr>
        <p:txBody>
          <a:bodyPr>
            <a:normAutofit/>
          </a:bodyPr>
          <a:lstStyle/>
          <a:p>
            <a:pPr eaLnBrk="1" hangingPunct="1"/>
            <a:r>
              <a:rPr lang="en-GB" altLang="en-US">
                <a:solidFill>
                  <a:srgbClr val="FFFFFF"/>
                </a:solidFill>
                <a:latin typeface="Berlin Sans FB" panose="020E0602020502020306" pitchFamily="34" charset="0"/>
              </a:rPr>
              <a:t>Phonics</a:t>
            </a:r>
          </a:p>
        </p:txBody>
      </p:sp>
      <p:pic>
        <p:nvPicPr>
          <p:cNvPr id="9220" name="Picture 4" descr="jolly-phonics"/>
          <p:cNvPicPr>
            <a:picLocks noChangeAspect="1" noChangeArrowheads="1"/>
          </p:cNvPicPr>
          <p:nvPr/>
        </p:nvPicPr>
        <p:blipFill rotWithShape="1">
          <a:blip r:embed="rId3">
            <a:extLst>
              <a:ext uri="{28A0092B-C50C-407E-A947-70E740481C1C}">
                <a14:useLocalDpi xmlns:a14="http://schemas.microsoft.com/office/drawing/2010/main" val="0"/>
              </a:ext>
            </a:extLst>
          </a:blip>
          <a:srcRect t="22329" b="2233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Rectangle 139">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47" name="Rectangle 3"/>
          <p:cNvSpPr>
            <a:spLocks noGrp="1" noChangeArrowheads="1"/>
          </p:cNvSpPr>
          <p:nvPr>
            <p:ph type="body" idx="1"/>
          </p:nvPr>
        </p:nvSpPr>
        <p:spPr>
          <a:xfrm>
            <a:off x="7582563" y="321732"/>
            <a:ext cx="4313293" cy="6213425"/>
          </a:xfrm>
        </p:spPr>
        <p:txBody>
          <a:bodyPr anchor="ctr">
            <a:normAutofit fontScale="92500" lnSpcReduction="10000"/>
          </a:bodyPr>
          <a:lstStyle/>
          <a:p>
            <a:pPr eaLnBrk="1" hangingPunct="1">
              <a:defRPr/>
            </a:pPr>
            <a:endParaRPr lang="en-GB" altLang="en-US" sz="1600" dirty="0">
              <a:solidFill>
                <a:srgbClr val="FFFFFF"/>
              </a:solidFill>
              <a:latin typeface="Comic Sans MS" panose="030F0702030302020204" pitchFamily="66" charset="0"/>
            </a:endParaRPr>
          </a:p>
          <a:p>
            <a:pPr eaLnBrk="1" hangingPunct="1">
              <a:defRPr/>
            </a:pPr>
            <a:r>
              <a:rPr lang="en-GB" altLang="en-US" sz="2400" dirty="0">
                <a:solidFill>
                  <a:srgbClr val="FFFFFF"/>
                </a:solidFill>
                <a:latin typeface="Comic Sans MS" panose="030F0702030302020204" pitchFamily="66" charset="0"/>
              </a:rPr>
              <a:t>Phonological awareness and Spelling – North Lanarkshire Active Literacy Programme, phonics and common words.</a:t>
            </a:r>
          </a:p>
          <a:p>
            <a:pPr eaLnBrk="1" hangingPunct="1">
              <a:defRPr/>
            </a:pPr>
            <a:r>
              <a:rPr lang="en-GB" altLang="en-US" sz="2400" dirty="0">
                <a:solidFill>
                  <a:srgbClr val="FFFFFF"/>
                </a:solidFill>
                <a:latin typeface="Comic Sans MS" panose="030F0702030302020204" pitchFamily="66" charset="0"/>
              </a:rPr>
              <a:t>Active approaches – games, magnetic letters, Five finger rule, multi sensory spelling activities and outside activities.</a:t>
            </a:r>
          </a:p>
          <a:p>
            <a:pPr eaLnBrk="1" hangingPunct="1">
              <a:defRPr/>
            </a:pPr>
            <a:r>
              <a:rPr lang="en-GB" altLang="en-US" sz="2400" dirty="0">
                <a:solidFill>
                  <a:srgbClr val="FFFFFF"/>
                </a:solidFill>
                <a:latin typeface="Comic Sans MS" panose="030F0702030302020204" pitchFamily="66" charset="0"/>
              </a:rPr>
              <a:t>Blending sounds to attack words. </a:t>
            </a:r>
          </a:p>
          <a:p>
            <a:pPr eaLnBrk="1" hangingPunct="1">
              <a:defRPr/>
            </a:pPr>
            <a:r>
              <a:rPr lang="en-GB" altLang="en-US" sz="2400" dirty="0">
                <a:solidFill>
                  <a:srgbClr val="FFFFFF"/>
                </a:solidFill>
                <a:latin typeface="Comic Sans MS" panose="030F0702030302020204" pitchFamily="66" charset="0"/>
              </a:rPr>
              <a:t>Recognising the sound a letter makes as well as its name.</a:t>
            </a:r>
          </a:p>
          <a:p>
            <a:pPr eaLnBrk="1" hangingPunct="1">
              <a:defRPr/>
            </a:pPr>
            <a:r>
              <a:rPr lang="en-GB" altLang="en-US" sz="2400" dirty="0">
                <a:solidFill>
                  <a:srgbClr val="FFFFFF"/>
                </a:solidFill>
                <a:latin typeface="Comic Sans MS" panose="030F0702030302020204" pitchFamily="66" charset="0"/>
              </a:rPr>
              <a:t>Look and say common words at this stage and encourage children to know how to spell them.</a:t>
            </a:r>
          </a:p>
          <a:p>
            <a:pPr eaLnBrk="1" hangingPunct="1">
              <a:defRPr/>
            </a:pPr>
            <a:endParaRPr lang="en-GB" altLang="en-US" sz="2400" dirty="0">
              <a:solidFill>
                <a:srgbClr val="FFFFFF"/>
              </a:solidFill>
              <a:latin typeface="Comic Sans MS" panose="030F0702030302020204" pitchFamily="66" charset="0"/>
            </a:endParaRPr>
          </a:p>
          <a:p>
            <a:pPr marL="0" indent="0">
              <a:buNone/>
              <a:defRPr/>
            </a:pPr>
            <a:endParaRPr lang="en-GB" altLang="en-US" sz="1600" dirty="0">
              <a:solidFill>
                <a:srgbClr val="FFFFFF"/>
              </a:solidFill>
              <a:latin typeface="Berlin Sans FB" pitchFamily="34" charset="0"/>
            </a:endParaRPr>
          </a:p>
        </p:txBody>
      </p:sp>
    </p:spTree>
    <p:extLst>
      <p:ext uri="{BB962C8B-B14F-4D97-AF65-F5344CB8AC3E}">
        <p14:creationId xmlns:p14="http://schemas.microsoft.com/office/powerpoint/2010/main" val="193625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B857354D-E939-407D-8409-C8193A52D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D142A30A-FC6A-4BFB-AE12-701AE59A30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3012"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p:cNvSpPr>
            <a:spLocks noGrp="1" noChangeArrowheads="1"/>
          </p:cNvSpPr>
          <p:nvPr>
            <p:ph type="title"/>
          </p:nvPr>
        </p:nvSpPr>
        <p:spPr>
          <a:xfrm>
            <a:off x="919716" y="1004776"/>
            <a:ext cx="3144284" cy="4848448"/>
          </a:xfrm>
        </p:spPr>
        <p:txBody>
          <a:bodyPr anchor="ctr">
            <a:normAutofit/>
          </a:bodyPr>
          <a:lstStyle/>
          <a:p>
            <a:pPr algn="ctr" eaLnBrk="1" hangingPunct="1"/>
            <a:r>
              <a:rPr lang="en-GB" altLang="en-US" sz="5400" dirty="0">
                <a:solidFill>
                  <a:schemeClr val="bg1">
                    <a:alpha val="60000"/>
                  </a:schemeClr>
                </a:solidFill>
                <a:latin typeface="Comic Sans MS" panose="030F0702030302020204" pitchFamily="66" charset="0"/>
              </a:rPr>
              <a:t>Reading</a:t>
            </a:r>
          </a:p>
        </p:txBody>
      </p:sp>
      <p:sp>
        <p:nvSpPr>
          <p:cNvPr id="10243" name="Rectangle 3"/>
          <p:cNvSpPr>
            <a:spLocks noGrp="1" noChangeArrowheads="1"/>
          </p:cNvSpPr>
          <p:nvPr>
            <p:ph type="body" idx="1"/>
          </p:nvPr>
        </p:nvSpPr>
        <p:spPr>
          <a:xfrm>
            <a:off x="4823012" y="0"/>
            <a:ext cx="4976595" cy="6858000"/>
          </a:xfrm>
        </p:spPr>
        <p:txBody>
          <a:bodyPr anchor="ctr">
            <a:normAutofit/>
          </a:bodyPr>
          <a:lstStyle/>
          <a:p>
            <a:pPr eaLnBrk="1" hangingPunct="1"/>
            <a:r>
              <a:rPr lang="en-GB" altLang="en-US" dirty="0">
                <a:solidFill>
                  <a:schemeClr val="bg1"/>
                </a:solidFill>
                <a:latin typeface="Comic Sans MS" panose="030F0702030302020204" pitchFamily="66" charset="0"/>
              </a:rPr>
              <a:t>Reading books – Banded Reading depending on reading ability.</a:t>
            </a:r>
          </a:p>
          <a:p>
            <a:pPr eaLnBrk="1" hangingPunct="1"/>
            <a:r>
              <a:rPr lang="en-GB" altLang="en-US" dirty="0">
                <a:solidFill>
                  <a:schemeClr val="bg1"/>
                </a:solidFill>
                <a:latin typeface="Comic Sans MS" panose="030F0702030302020204" pitchFamily="66" charset="0"/>
              </a:rPr>
              <a:t>Active approaches –word matching and sentence building.</a:t>
            </a:r>
          </a:p>
          <a:p>
            <a:pPr eaLnBrk="1" hangingPunct="1"/>
            <a:r>
              <a:rPr lang="en-GB" altLang="en-US" dirty="0">
                <a:solidFill>
                  <a:schemeClr val="bg1"/>
                </a:solidFill>
                <a:latin typeface="Comic Sans MS" panose="030F0702030302020204" pitchFamily="66" charset="0"/>
              </a:rPr>
              <a:t>Word attack strategies –on wall and reinforced daily.</a:t>
            </a:r>
          </a:p>
          <a:p>
            <a:pPr eaLnBrk="1" hangingPunct="1"/>
            <a:r>
              <a:rPr lang="en-GB" altLang="en-US" dirty="0">
                <a:solidFill>
                  <a:schemeClr val="bg1"/>
                </a:solidFill>
                <a:latin typeface="Comic Sans MS" panose="030F0702030302020204" pitchFamily="66" charset="0"/>
              </a:rPr>
              <a:t>Comprehension activities for understanding of the text.</a:t>
            </a:r>
          </a:p>
          <a:p>
            <a:pPr eaLnBrk="1" hangingPunct="1"/>
            <a:r>
              <a:rPr lang="en-GB" altLang="en-US" dirty="0">
                <a:solidFill>
                  <a:schemeClr val="bg1"/>
                </a:solidFill>
                <a:latin typeface="Comic Sans MS" panose="030F0702030302020204" pitchFamily="66" charset="0"/>
              </a:rPr>
              <a:t>Skim and scam activities.</a:t>
            </a:r>
          </a:p>
          <a:p>
            <a:pPr eaLnBrk="1" hangingPunct="1"/>
            <a:r>
              <a:rPr lang="en-GB" altLang="en-US" dirty="0">
                <a:solidFill>
                  <a:schemeClr val="bg1"/>
                </a:solidFill>
                <a:latin typeface="Comic Sans MS" panose="030F0702030302020204" pitchFamily="66" charset="0"/>
              </a:rPr>
              <a:t>Dictionary activities</a:t>
            </a:r>
            <a:endParaRPr lang="en-GB" altLang="en-US" sz="2000" dirty="0">
              <a:solidFill>
                <a:schemeClr val="bg1"/>
              </a:solidFill>
              <a:latin typeface="Comic Sans MS" panose="030F0702030302020204" pitchFamily="66" charset="0"/>
            </a:endParaRPr>
          </a:p>
        </p:txBody>
      </p:sp>
      <p:pic>
        <p:nvPicPr>
          <p:cNvPr id="10249" name="Picture 14" descr="MM900283919[1]"/>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9942779" y="1142066"/>
            <a:ext cx="1584567" cy="933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descr="MM900286801[1]"/>
          <p:cNvPicPr>
            <a:picLocks noChangeAspect="1" noChangeArrowheads="1" noCrop="1"/>
          </p:cNvPicPr>
          <p:nvPr/>
        </p:nvPicPr>
        <p:blipFill>
          <a:blip r:embed="rId4">
            <a:extLst>
              <a:ext uri="{28A0092B-C50C-407E-A947-70E740481C1C}">
                <a14:useLocalDpi xmlns:a14="http://schemas.microsoft.com/office/drawing/2010/main" val="0"/>
              </a:ext>
            </a:extLst>
          </a:blip>
          <a:stretch>
            <a:fillRect/>
          </a:stretch>
        </p:blipFill>
        <p:spPr bwMode="auto">
          <a:xfrm>
            <a:off x="10034897" y="2630672"/>
            <a:ext cx="1386587" cy="14125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5" descr="MM900283665[1]"/>
          <p:cNvPicPr>
            <a:picLocks noChangeAspect="1" noChangeArrowheads="1" noCrop="1"/>
          </p:cNvPicPr>
          <p:nvPr/>
        </p:nvPicPr>
        <p:blipFill>
          <a:blip r:embed="rId5">
            <a:extLst>
              <a:ext uri="{28A0092B-C50C-407E-A947-70E740481C1C}">
                <a14:useLocalDpi xmlns:a14="http://schemas.microsoft.com/office/drawing/2010/main" val="0"/>
              </a:ext>
            </a:extLst>
          </a:blip>
          <a:stretch>
            <a:fillRect/>
          </a:stretch>
        </p:blipFill>
        <p:spPr bwMode="auto">
          <a:xfrm>
            <a:off x="10040539" y="4744074"/>
            <a:ext cx="1380521" cy="14281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AutoShape 5" descr="2Q=="/>
          <p:cNvSpPr>
            <a:spLocks noChangeAspect="1" noChangeArrowheads="1"/>
          </p:cNvSpPr>
          <p:nvPr/>
        </p:nvSpPr>
        <p:spPr bwMode="auto">
          <a:xfrm>
            <a:off x="1679575" y="46039"/>
            <a:ext cx="9906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Berlin Sans FB" panose="020E0602020502020306" pitchFamily="34" charset="0"/>
            </a:endParaRPr>
          </a:p>
        </p:txBody>
      </p:sp>
      <p:sp>
        <p:nvSpPr>
          <p:cNvPr id="10245" name="AutoShape 7" descr="2Q=="/>
          <p:cNvSpPr>
            <a:spLocks noChangeAspect="1" noChangeArrowheads="1"/>
          </p:cNvSpPr>
          <p:nvPr/>
        </p:nvSpPr>
        <p:spPr bwMode="auto">
          <a:xfrm>
            <a:off x="1679575" y="46039"/>
            <a:ext cx="9906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Berlin Sans FB" panose="020E0602020502020306" pitchFamily="34" charset="0"/>
            </a:endParaRPr>
          </a:p>
        </p:txBody>
      </p:sp>
    </p:spTree>
    <p:extLst>
      <p:ext uri="{BB962C8B-B14F-4D97-AF65-F5344CB8AC3E}">
        <p14:creationId xmlns:p14="http://schemas.microsoft.com/office/powerpoint/2010/main" val="107034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C612-C502-47CB-96B3-0659EF4E01FD}"/>
              </a:ext>
            </a:extLst>
          </p:cNvPr>
          <p:cNvSpPr>
            <a:spLocks noGrp="1"/>
          </p:cNvSpPr>
          <p:nvPr>
            <p:ph type="title"/>
          </p:nvPr>
        </p:nvSpPr>
        <p:spPr>
          <a:xfrm>
            <a:off x="5202621" y="4665605"/>
            <a:ext cx="6638806" cy="1885320"/>
          </a:xfrm>
        </p:spPr>
        <p:txBody>
          <a:bodyPr vert="horz" lIns="91440" tIns="45720" rIns="91440" bIns="45720" rtlCol="0" anchor="ctr">
            <a:noAutofit/>
          </a:bodyPr>
          <a:lstStyle/>
          <a:p>
            <a:r>
              <a:rPr lang="en-US" sz="2800" kern="1200" dirty="0">
                <a:solidFill>
                  <a:schemeClr val="tx1"/>
                </a:solidFill>
                <a:latin typeface="+mj-lt"/>
                <a:ea typeface="+mj-ea"/>
                <a:cs typeface="+mj-cs"/>
              </a:rPr>
              <a:t>The children were introduced to their reading buddy.  A little soft toy that they can read out loud to. Everyone loves their reading buddies.</a:t>
            </a:r>
          </a:p>
        </p:txBody>
      </p:sp>
      <p:pic>
        <p:nvPicPr>
          <p:cNvPr id="4" name="Picture 3" descr="A picture containing person, child, ground, child&#10;&#10;Description automatically generated">
            <a:extLst>
              <a:ext uri="{FF2B5EF4-FFF2-40B4-BE49-F238E27FC236}">
                <a16:creationId xmlns:a16="http://schemas.microsoft.com/office/drawing/2014/main" id="{BC3E1C10-F2BE-453C-9571-DDFA3E856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651" y="0"/>
            <a:ext cx="3777065" cy="4665605"/>
          </a:xfrm>
          <a:prstGeom prst="rect">
            <a:avLst/>
          </a:prstGeom>
        </p:spPr>
      </p:pic>
      <p:pic>
        <p:nvPicPr>
          <p:cNvPr id="6" name="Picture 5" descr="A child sitting on the floor reading a book&#10;&#10;Description automatically generated with medium confidence">
            <a:extLst>
              <a:ext uri="{FF2B5EF4-FFF2-40B4-BE49-F238E27FC236}">
                <a16:creationId xmlns:a16="http://schemas.microsoft.com/office/drawing/2014/main" id="{F8E92746-CDF7-4E14-906F-67EE3A07E5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1789" y="12939"/>
            <a:ext cx="3411862" cy="4549149"/>
          </a:xfrm>
          <a:prstGeom prst="rect">
            <a:avLst/>
          </a:prstGeom>
        </p:spPr>
      </p:pic>
      <p:pic>
        <p:nvPicPr>
          <p:cNvPr id="8" name="Picture 7" descr="A picture containing person, indoor&#10;&#10;Description automatically generated">
            <a:extLst>
              <a:ext uri="{FF2B5EF4-FFF2-40B4-BE49-F238E27FC236}">
                <a16:creationId xmlns:a16="http://schemas.microsoft.com/office/drawing/2014/main" id="{F24DF90C-7724-419A-86AE-D45F450D6A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68" y="0"/>
            <a:ext cx="4777421" cy="6369895"/>
          </a:xfrm>
          <a:prstGeom prst="rect">
            <a:avLst/>
          </a:prstGeom>
        </p:spPr>
      </p:pic>
    </p:spTree>
    <p:extLst>
      <p:ext uri="{BB962C8B-B14F-4D97-AF65-F5344CB8AC3E}">
        <p14:creationId xmlns:p14="http://schemas.microsoft.com/office/powerpoint/2010/main" val="29661108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C612-C502-47CB-96B3-0659EF4E01FD}"/>
              </a:ext>
            </a:extLst>
          </p:cNvPr>
          <p:cNvSpPr>
            <a:spLocks noGrp="1"/>
          </p:cNvSpPr>
          <p:nvPr>
            <p:ph type="title"/>
          </p:nvPr>
        </p:nvSpPr>
        <p:spPr>
          <a:xfrm>
            <a:off x="5202621" y="5451894"/>
            <a:ext cx="6638806" cy="1276710"/>
          </a:xfrm>
        </p:spPr>
        <p:txBody>
          <a:bodyPr vert="horz" lIns="91440" tIns="45720" rIns="91440" bIns="45720" rtlCol="0" anchor="ctr">
            <a:normAutofit/>
          </a:bodyPr>
          <a:lstStyle/>
          <a:p>
            <a:r>
              <a:rPr lang="en-US" sz="4100" kern="1200" dirty="0">
                <a:solidFill>
                  <a:schemeClr val="tx1"/>
                </a:solidFill>
                <a:latin typeface="+mj-lt"/>
                <a:ea typeface="+mj-ea"/>
                <a:cs typeface="+mj-cs"/>
              </a:rPr>
              <a:t/>
            </a: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Photos of </a:t>
            </a:r>
            <a:r>
              <a:rPr lang="en-US" sz="4100" dirty="0"/>
              <a:t>our Reading Buddies</a:t>
            </a:r>
            <a:endParaRPr lang="en-US" sz="4100" kern="1200" dirty="0">
              <a:solidFill>
                <a:schemeClr val="tx1"/>
              </a:solidFill>
              <a:latin typeface="+mj-lt"/>
              <a:ea typeface="+mj-ea"/>
              <a:cs typeface="+mj-cs"/>
            </a:endParaRPr>
          </a:p>
        </p:txBody>
      </p:sp>
      <p:pic>
        <p:nvPicPr>
          <p:cNvPr id="4" name="Picture 3" descr="A picture containing text, indoor&#10;&#10;Description automatically generated">
            <a:extLst>
              <a:ext uri="{FF2B5EF4-FFF2-40B4-BE49-F238E27FC236}">
                <a16:creationId xmlns:a16="http://schemas.microsoft.com/office/drawing/2014/main" id="{DFB29900-2EA9-452A-B59F-23284E76CF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955876" cy="6607834"/>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8403D7C2-5E5C-40FE-80E4-DA6FB9C3A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0"/>
            <a:ext cx="4459137" cy="5945516"/>
          </a:xfrm>
          <a:prstGeom prst="rect">
            <a:avLst/>
          </a:prstGeom>
        </p:spPr>
      </p:pic>
    </p:spTree>
    <p:extLst>
      <p:ext uri="{BB962C8B-B14F-4D97-AF65-F5344CB8AC3E}">
        <p14:creationId xmlns:p14="http://schemas.microsoft.com/office/powerpoint/2010/main" val="281369427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2530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266" name="Rectangle 2"/>
          <p:cNvSpPr>
            <a:spLocks noGrp="1" noChangeArrowheads="1"/>
          </p:cNvSpPr>
          <p:nvPr>
            <p:ph type="title"/>
          </p:nvPr>
        </p:nvSpPr>
        <p:spPr>
          <a:xfrm>
            <a:off x="774700" y="762000"/>
            <a:ext cx="3759200" cy="3300984"/>
          </a:xfrm>
        </p:spPr>
        <p:txBody>
          <a:bodyPr>
            <a:normAutofit/>
          </a:bodyPr>
          <a:lstStyle/>
          <a:p>
            <a:pPr eaLnBrk="1" hangingPunct="1"/>
            <a:r>
              <a:rPr lang="en-GB" altLang="en-US" dirty="0">
                <a:solidFill>
                  <a:srgbClr val="FFFFFF"/>
                </a:solidFill>
                <a:latin typeface="Berlin Sans FB" panose="020E0602020502020306" pitchFamily="34" charset="0"/>
              </a:rPr>
              <a:t>Writing</a:t>
            </a:r>
            <a:endParaRPr lang="en-GB" altLang="en-US">
              <a:solidFill>
                <a:srgbClr val="FFFFFF"/>
              </a:solidFill>
              <a:latin typeface="Berlin Sans FB" panose="020E0602020502020306" pitchFamily="34" charset="0"/>
            </a:endParaRPr>
          </a:p>
        </p:txBody>
      </p:sp>
      <p:sp>
        <p:nvSpPr>
          <p:cNvPr id="85" name="Rectangle 84">
            <a:extLst>
              <a:ext uri="{FF2B5EF4-FFF2-40B4-BE49-F238E27FC236}">
                <a16:creationId xmlns:a16="http://schemas.microsoft.com/office/drawing/2014/main" id="{8360DEE6-1688-464C-9934-972BEA15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7488" y="455954"/>
            <a:ext cx="2112264" cy="18692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271" name="Picture 8" descr="MM900040935[1]"/>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5184648" y="685703"/>
            <a:ext cx="1840084" cy="14097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ctangle 86">
            <a:extLst>
              <a:ext uri="{FF2B5EF4-FFF2-40B4-BE49-F238E27FC236}">
                <a16:creationId xmlns:a16="http://schemas.microsoft.com/office/drawing/2014/main" id="{21E04659-8519-4DD8-BE9C-4747C1612F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7488" y="2506285"/>
            <a:ext cx="2107497" cy="18692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270" name="Picture 6" descr="MM900303301[1]"/>
          <p:cNvPicPr>
            <a:picLocks noChangeAspect="1" noChangeArrowheads="1" noCrop="1"/>
          </p:cNvPicPr>
          <p:nvPr/>
        </p:nvPicPr>
        <p:blipFill>
          <a:blip r:embed="rId4">
            <a:extLst>
              <a:ext uri="{28A0092B-C50C-407E-A947-70E740481C1C}">
                <a14:useLocalDpi xmlns:a14="http://schemas.microsoft.com/office/drawing/2010/main" val="0"/>
              </a:ext>
            </a:extLst>
          </a:blip>
          <a:stretch>
            <a:fillRect/>
          </a:stretch>
        </p:blipFill>
        <p:spPr bwMode="auto">
          <a:xfrm>
            <a:off x="5386726" y="2631661"/>
            <a:ext cx="1433517" cy="1618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88">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40576"/>
            <a:ext cx="4402378" cy="1858504"/>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1" name="Rectangle 90">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8" y="4534354"/>
            <a:ext cx="2107497" cy="1858505"/>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3" name="Rectangle 92">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7567" y="450221"/>
            <a:ext cx="440551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Rectangle 3"/>
          <p:cNvSpPr>
            <a:spLocks noGrp="1" noChangeArrowheads="1"/>
          </p:cNvSpPr>
          <p:nvPr>
            <p:ph type="body" idx="1"/>
          </p:nvPr>
        </p:nvSpPr>
        <p:spPr>
          <a:xfrm>
            <a:off x="7347400" y="450221"/>
            <a:ext cx="4405512" cy="5942637"/>
          </a:xfrm>
        </p:spPr>
        <p:txBody>
          <a:bodyPr anchor="ctr">
            <a:normAutofit/>
          </a:bodyPr>
          <a:lstStyle/>
          <a:p>
            <a:pPr eaLnBrk="1" hangingPunct="1"/>
            <a:r>
              <a:rPr lang="en-GB" altLang="en-US" sz="2400" dirty="0">
                <a:latin typeface="Comic Sans MS" panose="030F0702030302020204" pitchFamily="66" charset="0"/>
              </a:rPr>
              <a:t>Encourage correct letter formation – very important in P4 as children move towards joining letters</a:t>
            </a:r>
          </a:p>
          <a:p>
            <a:pPr eaLnBrk="1" hangingPunct="1"/>
            <a:r>
              <a:rPr lang="en-GB" altLang="en-US" sz="2400" dirty="0">
                <a:latin typeface="Comic Sans MS" panose="030F0702030302020204" pitchFamily="66" charset="0"/>
              </a:rPr>
              <a:t>Writing in a jotter every day for a variety of purposes: spelling, reading, personal, across the curriculum</a:t>
            </a:r>
          </a:p>
          <a:p>
            <a:pPr eaLnBrk="1" hangingPunct="1"/>
            <a:r>
              <a:rPr lang="en-GB" altLang="en-US" sz="2400" dirty="0">
                <a:latin typeface="Comic Sans MS" panose="030F0702030302020204" pitchFamily="66" charset="0"/>
              </a:rPr>
              <a:t>Success Criteria – child involvement</a:t>
            </a:r>
          </a:p>
          <a:p>
            <a:pPr eaLnBrk="1" hangingPunct="1"/>
            <a:r>
              <a:rPr lang="en-GB" altLang="en-US" sz="2400" dirty="0">
                <a:latin typeface="Comic Sans MS" panose="030F0702030302020204" pitchFamily="66" charset="0"/>
              </a:rPr>
              <a:t>Weekly story writing lesson – personal, imaginative and functional</a:t>
            </a:r>
          </a:p>
          <a:p>
            <a:pPr eaLnBrk="1" hangingPunct="1"/>
            <a:r>
              <a:rPr lang="en-GB" altLang="en-US" sz="2400" dirty="0">
                <a:latin typeface="Comic Sans MS" panose="030F0702030302020204" pitchFamily="66" charset="0"/>
              </a:rPr>
              <a:t>Star Writers awards</a:t>
            </a:r>
          </a:p>
          <a:p>
            <a:pPr marL="0" indent="0" eaLnBrk="1" hangingPunct="1">
              <a:buNone/>
            </a:pPr>
            <a:endParaRPr lang="en-GB" altLang="en-US" sz="2000" dirty="0">
              <a:latin typeface="Berlin Sans FB" panose="020E0602020502020306" pitchFamily="34" charset="0"/>
            </a:endParaRPr>
          </a:p>
        </p:txBody>
      </p:sp>
      <p:sp>
        <p:nvSpPr>
          <p:cNvPr id="3" name="TextBox 2">
            <a:extLst>
              <a:ext uri="{FF2B5EF4-FFF2-40B4-BE49-F238E27FC236}">
                <a16:creationId xmlns:a16="http://schemas.microsoft.com/office/drawing/2014/main" id="{9F288C4C-CDA2-455A-9FFB-CC275AD84CB5}"/>
              </a:ext>
            </a:extLst>
          </p:cNvPr>
          <p:cNvSpPr txBox="1"/>
          <p:nvPr/>
        </p:nvSpPr>
        <p:spPr>
          <a:xfrm>
            <a:off x="458922" y="4534353"/>
            <a:ext cx="4418904" cy="1569660"/>
          </a:xfrm>
          <a:prstGeom prst="rect">
            <a:avLst/>
          </a:prstGeom>
          <a:noFill/>
        </p:spPr>
        <p:txBody>
          <a:bodyPr wrap="square" rtlCol="0">
            <a:spAutoFit/>
          </a:bodyPr>
          <a:lstStyle/>
          <a:p>
            <a:r>
              <a:rPr lang="en-GB" sz="3200" dirty="0">
                <a:latin typeface="Comic Sans MS" panose="030F0702030302020204" pitchFamily="66" charset="0"/>
              </a:rPr>
              <a:t>Term 1 - we are focussing on writing descriptions.</a:t>
            </a:r>
          </a:p>
        </p:txBody>
      </p:sp>
    </p:spTree>
    <p:extLst>
      <p:ext uri="{BB962C8B-B14F-4D97-AF65-F5344CB8AC3E}">
        <p14:creationId xmlns:p14="http://schemas.microsoft.com/office/powerpoint/2010/main" val="2325995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A7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8B114D-03BE-4BFE-AFA9-8F5FCCE12D99}"/>
              </a:ext>
            </a:extLst>
          </p:cNvPr>
          <p:cNvSpPr>
            <a:spLocks noGrp="1"/>
          </p:cNvSpPr>
          <p:nvPr>
            <p:ph type="title"/>
          </p:nvPr>
        </p:nvSpPr>
        <p:spPr>
          <a:xfrm>
            <a:off x="524256" y="491260"/>
            <a:ext cx="6594189" cy="1625210"/>
          </a:xfrm>
        </p:spPr>
        <p:txBody>
          <a:bodyPr>
            <a:normAutofit/>
          </a:bodyPr>
          <a:lstStyle/>
          <a:p>
            <a:r>
              <a:rPr lang="en-GB">
                <a:solidFill>
                  <a:srgbClr val="FFFFFF"/>
                </a:solidFill>
                <a:latin typeface="Berlin Sans FB" panose="020E0602020502020306" pitchFamily="34" charset="0"/>
              </a:rPr>
              <a:t>Reading Books</a:t>
            </a:r>
          </a:p>
        </p:txBody>
      </p:sp>
      <p:pic>
        <p:nvPicPr>
          <p:cNvPr id="1028" name="Picture 4" descr="Image result for school child with bag graphic">
            <a:extLst>
              <a:ext uri="{FF2B5EF4-FFF2-40B4-BE49-F238E27FC236}">
                <a16:creationId xmlns:a16="http://schemas.microsoft.com/office/drawing/2014/main" id="{D56A35C7-B2F6-4D2E-8952-2FFAD990DA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92" r="5651" b="-1"/>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FDA06922-CDF3-4254-A074-20B634B1F6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678" b="21965"/>
          <a:stretch/>
        </p:blipFill>
        <p:spPr>
          <a:xfrm>
            <a:off x="3942260" y="2454902"/>
            <a:ext cx="3442803" cy="1958184"/>
          </a:xfrm>
          <a:prstGeom prst="rect">
            <a:avLst/>
          </a:prstGeom>
        </p:spPr>
      </p:pic>
      <p:pic>
        <p:nvPicPr>
          <p:cNvPr id="8" name="Picture 7" descr="A close up of a sign&#10;&#10;Description automatically generated">
            <a:extLst>
              <a:ext uri="{FF2B5EF4-FFF2-40B4-BE49-F238E27FC236}">
                <a16:creationId xmlns:a16="http://schemas.microsoft.com/office/drawing/2014/main" id="{8488E425-14BD-4C57-B60E-9A5B032A3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735" r="1" b="22023"/>
          <a:stretch/>
        </p:blipFill>
        <p:spPr>
          <a:xfrm>
            <a:off x="3941061" y="4572285"/>
            <a:ext cx="3447288" cy="1956816"/>
          </a:xfrm>
          <a:prstGeom prst="rect">
            <a:avLst/>
          </a:prstGeom>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24FAA03-439A-4807-A012-B1CE536FBDDF}"/>
              </a:ext>
            </a:extLst>
          </p:cNvPr>
          <p:cNvSpPr>
            <a:spLocks noGrp="1"/>
          </p:cNvSpPr>
          <p:nvPr>
            <p:ph idx="1"/>
          </p:nvPr>
        </p:nvSpPr>
        <p:spPr>
          <a:xfrm>
            <a:off x="7957973" y="763523"/>
            <a:ext cx="3511296" cy="5330952"/>
          </a:xfrm>
        </p:spPr>
        <p:txBody>
          <a:bodyPr anchor="ctr">
            <a:normAutofit/>
          </a:bodyPr>
          <a:lstStyle/>
          <a:p>
            <a:r>
              <a:rPr lang="en-GB" altLang="en-US" sz="3200" u="sng" dirty="0">
                <a:solidFill>
                  <a:srgbClr val="FFFFFF"/>
                </a:solidFill>
                <a:latin typeface="Comic Sans MS" panose="030F0702030302020204" pitchFamily="66" charset="0"/>
              </a:rPr>
              <a:t>Please</a:t>
            </a:r>
            <a:r>
              <a:rPr lang="en-GB" altLang="en-US" sz="3200" dirty="0">
                <a:solidFill>
                  <a:srgbClr val="FFFFFF"/>
                </a:solidFill>
                <a:latin typeface="Comic Sans MS" panose="030F0702030302020204" pitchFamily="66" charset="0"/>
              </a:rPr>
              <a:t> can you make sure that your child’s reading book is brought to school with them every day.</a:t>
            </a:r>
          </a:p>
          <a:p>
            <a:endParaRPr lang="en-GB" sz="2200" dirty="0">
              <a:solidFill>
                <a:srgbClr val="FFFFFF"/>
              </a:solidFill>
            </a:endParaRPr>
          </a:p>
        </p:txBody>
      </p:sp>
    </p:spTree>
    <p:extLst>
      <p:ext uri="{BB962C8B-B14F-4D97-AF65-F5344CB8AC3E}">
        <p14:creationId xmlns:p14="http://schemas.microsoft.com/office/powerpoint/2010/main" val="102265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FF6F385-6BC0-4D76-A802-C336698586E5}"/>
              </a:ext>
            </a:extLst>
          </p:cNvPr>
          <p:cNvSpPr>
            <a:spLocks noGrp="1"/>
          </p:cNvSpPr>
          <p:nvPr>
            <p:ph type="title"/>
          </p:nvPr>
        </p:nvSpPr>
        <p:spPr>
          <a:xfrm>
            <a:off x="777240" y="731519"/>
            <a:ext cx="2845191" cy="3237579"/>
          </a:xfrm>
        </p:spPr>
        <p:txBody>
          <a:bodyPr>
            <a:normAutofit/>
          </a:bodyPr>
          <a:lstStyle/>
          <a:p>
            <a:r>
              <a:rPr lang="en-GB" sz="3800" b="1">
                <a:solidFill>
                  <a:srgbClr val="FFFFFF"/>
                </a:solidFill>
                <a:latin typeface="Comic Sans MS" panose="030F0702030302020204" pitchFamily="66" charset="0"/>
              </a:rPr>
              <a:t>Health and Wellbeing</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570BA7-1336-44DA-8863-C5DD00D54898}"/>
              </a:ext>
            </a:extLst>
          </p:cNvPr>
          <p:cNvSpPr>
            <a:spLocks noGrp="1"/>
          </p:cNvSpPr>
          <p:nvPr>
            <p:ph idx="1"/>
          </p:nvPr>
        </p:nvSpPr>
        <p:spPr>
          <a:xfrm>
            <a:off x="4379709" y="686862"/>
            <a:ext cx="7037591" cy="5475129"/>
          </a:xfrm>
        </p:spPr>
        <p:txBody>
          <a:bodyPr anchor="ctr">
            <a:normAutofit/>
          </a:bodyPr>
          <a:lstStyle/>
          <a:p>
            <a:endParaRPr lang="en-GB" dirty="0">
              <a:latin typeface="Comic Sans MS" panose="030F0702030302020204" pitchFamily="66" charset="0"/>
            </a:endParaRPr>
          </a:p>
          <a:p>
            <a:r>
              <a:rPr lang="en-GB" dirty="0">
                <a:latin typeface="Comic Sans MS" panose="030F0702030302020204" pitchFamily="66" charset="0"/>
              </a:rPr>
              <a:t>In Health and Wellbeing lessons, the children have been discussing different emotions and colours </a:t>
            </a:r>
            <a:r>
              <a:rPr lang="en-GB" dirty="0" smtClean="0">
                <a:latin typeface="Comic Sans MS" panose="030F0702030302020204" pitchFamily="66" charset="0"/>
              </a:rPr>
              <a:t>to</a:t>
            </a:r>
            <a:r>
              <a:rPr lang="en-GB" dirty="0" smtClean="0">
                <a:latin typeface="Comic Sans MS" panose="030F0702030302020204" pitchFamily="66" charset="0"/>
              </a:rPr>
              <a:t> </a:t>
            </a:r>
            <a:r>
              <a:rPr lang="en-GB" dirty="0">
                <a:latin typeface="Comic Sans MS" panose="030F0702030302020204" pitchFamily="66" charset="0"/>
              </a:rPr>
              <a:t>go with them.</a:t>
            </a:r>
          </a:p>
          <a:p>
            <a:r>
              <a:rPr lang="en-GB" dirty="0">
                <a:latin typeface="Comic Sans MS" panose="030F0702030302020204" pitchFamily="66" charset="0"/>
              </a:rPr>
              <a:t>In the promotion of wellbeing, in lessons about resilience the children have been using BOUNCEBACK and thinking about different scenarios that they have found difficult</a:t>
            </a:r>
          </a:p>
          <a:p>
            <a:r>
              <a:rPr lang="en-GB" dirty="0">
                <a:latin typeface="Comic Sans MS" panose="030F0702030302020204" pitchFamily="66" charset="0"/>
              </a:rPr>
              <a:t>The children will be learning about the importance of talking and listening.  These skills have been used when ‘Talking and Listening’ board games.  </a:t>
            </a:r>
          </a:p>
          <a:p>
            <a:pPr marL="0" indent="0">
              <a:buNone/>
            </a:pPr>
            <a:endParaRPr lang="en-GB" sz="2600" dirty="0"/>
          </a:p>
          <a:p>
            <a:endParaRPr lang="en-GB" sz="2600" dirty="0"/>
          </a:p>
        </p:txBody>
      </p:sp>
    </p:spTree>
    <p:extLst>
      <p:ext uri="{BB962C8B-B14F-4D97-AF65-F5344CB8AC3E}">
        <p14:creationId xmlns:p14="http://schemas.microsoft.com/office/powerpoint/2010/main" val="348380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Rectangle 2"/>
          <p:cNvSpPr>
            <a:spLocks noGrp="1" noChangeArrowheads="1"/>
          </p:cNvSpPr>
          <p:nvPr>
            <p:ph type="title"/>
          </p:nvPr>
        </p:nvSpPr>
        <p:spPr>
          <a:xfrm>
            <a:off x="643467" y="321734"/>
            <a:ext cx="10905066" cy="1609941"/>
          </a:xfrm>
        </p:spPr>
        <p:txBody>
          <a:bodyPr>
            <a:noAutofit/>
          </a:bodyPr>
          <a:lstStyle/>
          <a:p>
            <a:pPr eaLnBrk="1" hangingPunct="1"/>
            <a:r>
              <a:rPr lang="en-GB" altLang="en-US" sz="3200" dirty="0">
                <a:latin typeface="Comic Sans MS" panose="030F0702030302020204" pitchFamily="66" charset="0"/>
              </a:rPr>
              <a:t>Art with Mrs Hughes</a:t>
            </a:r>
            <a:br>
              <a:rPr lang="en-GB" altLang="en-US" sz="3200" dirty="0">
                <a:latin typeface="Comic Sans MS" panose="030F0702030302020204" pitchFamily="66" charset="0"/>
              </a:rPr>
            </a:br>
            <a:r>
              <a:rPr lang="en-GB" altLang="en-US" sz="3200" dirty="0">
                <a:latin typeface="Comic Sans MS" panose="030F0702030302020204" pitchFamily="66" charset="0"/>
              </a:rPr>
              <a:t>The children have been learning about the Spanish architect Antoni Gaudi.  Here is a wall display of their work.</a:t>
            </a:r>
          </a:p>
        </p:txBody>
      </p:sp>
      <p:pic>
        <p:nvPicPr>
          <p:cNvPr id="6" name="Content Placeholder 5" descr="A picture containing graphical user interface&#10;&#10;Description automatically generated">
            <a:extLst>
              <a:ext uri="{FF2B5EF4-FFF2-40B4-BE49-F238E27FC236}">
                <a16:creationId xmlns:a16="http://schemas.microsoft.com/office/drawing/2014/main" id="{4B5C106F-F920-494D-AB54-B7D3F292628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824"/>
          <a:stretch/>
        </p:blipFill>
        <p:spPr>
          <a:xfrm>
            <a:off x="2022563" y="1663943"/>
            <a:ext cx="8146874" cy="5168020"/>
          </a:xfrm>
        </p:spPr>
      </p:pic>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95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Rectangle 2"/>
          <p:cNvSpPr>
            <a:spLocks noGrp="1" noChangeArrowheads="1"/>
          </p:cNvSpPr>
          <p:nvPr>
            <p:ph type="title"/>
          </p:nvPr>
        </p:nvSpPr>
        <p:spPr>
          <a:xfrm>
            <a:off x="643467" y="321734"/>
            <a:ext cx="10905066" cy="5757333"/>
          </a:xfrm>
        </p:spPr>
        <p:txBody>
          <a:bodyPr>
            <a:noAutofit/>
          </a:bodyPr>
          <a:lstStyle/>
          <a:p>
            <a:r>
              <a:rPr lang="en-GB" altLang="en-US" sz="2400" b="1" dirty="0" smtClean="0">
                <a:latin typeface="Comic Sans MS" panose="030F0702030302020204" pitchFamily="66" charset="0"/>
              </a:rPr>
              <a:t>A few points to remember:</a:t>
            </a:r>
            <a:r>
              <a:rPr lang="en-GB" altLang="en-US" sz="2000" dirty="0" smtClean="0">
                <a:latin typeface="Comic Sans MS" panose="030F0702030302020204" pitchFamily="66" charset="0"/>
              </a:rPr>
              <a:t/>
            </a:r>
            <a:br>
              <a:rPr lang="en-GB" altLang="en-US" sz="2000" dirty="0" smtClean="0">
                <a:latin typeface="Comic Sans MS" panose="030F0702030302020204" pitchFamily="66" charset="0"/>
              </a:rPr>
            </a:br>
            <a:r>
              <a:rPr lang="en-GB" altLang="en-US" sz="2000" dirty="0">
                <a:latin typeface="Comic Sans MS" panose="030F0702030302020204" pitchFamily="66" charset="0"/>
              </a:rPr>
              <a:t/>
            </a:r>
            <a:br>
              <a:rPr lang="en-GB" altLang="en-US" sz="2000" dirty="0">
                <a:latin typeface="Comic Sans MS" panose="030F0702030302020204" pitchFamily="66" charset="0"/>
              </a:rPr>
            </a:br>
            <a:r>
              <a:rPr lang="en-GB" altLang="en-US" sz="2000" dirty="0">
                <a:latin typeface="Comic Sans MS" panose="030F0702030302020204" pitchFamily="66" charset="0"/>
              </a:rPr>
              <a:t>Please remember that due to the current climate, children are not allowed to bring toys in from home</a:t>
            </a:r>
            <a:r>
              <a:rPr lang="en-GB" altLang="en-US" sz="2000" dirty="0" smtClean="0">
                <a:latin typeface="Comic Sans MS" panose="030F0702030302020204" pitchFamily="66" charset="0"/>
              </a:rPr>
              <a:t>.</a:t>
            </a:r>
            <a:br>
              <a:rPr lang="en-GB" altLang="en-US" sz="2000" dirty="0" smtClean="0">
                <a:latin typeface="Comic Sans MS" panose="030F0702030302020204" pitchFamily="66" charset="0"/>
              </a:rPr>
            </a:br>
            <a:r>
              <a:rPr lang="en-GB" altLang="en-US" sz="2000" dirty="0">
                <a:latin typeface="Comic Sans MS" panose="030F0702030302020204" pitchFamily="66" charset="0"/>
              </a:rPr>
              <a:t/>
            </a:r>
            <a:br>
              <a:rPr lang="en-GB" altLang="en-US" sz="2000" dirty="0">
                <a:latin typeface="Comic Sans MS" panose="030F0702030302020204" pitchFamily="66" charset="0"/>
              </a:rPr>
            </a:br>
            <a:r>
              <a:rPr lang="en-GB" altLang="en-US" sz="2000" dirty="0">
                <a:latin typeface="Comic Sans MS" panose="030F0702030302020204" pitchFamily="66" charset="0"/>
              </a:rPr>
              <a:t>Children are encouraged to bring a healthy snack </a:t>
            </a:r>
            <a:r>
              <a:rPr lang="en-GB" altLang="en-US" sz="2000" dirty="0" err="1">
                <a:latin typeface="Comic Sans MS" panose="030F0702030302020204" pitchFamily="66" charset="0"/>
              </a:rPr>
              <a:t>e.g</a:t>
            </a:r>
            <a:r>
              <a:rPr lang="en-GB" altLang="en-US" sz="2000" dirty="0">
                <a:latin typeface="Comic Sans MS" panose="030F0702030302020204" pitchFamily="66" charset="0"/>
              </a:rPr>
              <a:t> an apple or banana along with a drink of water or fruit juice.</a:t>
            </a:r>
            <a:br>
              <a:rPr lang="en-GB" altLang="en-US" sz="2000" dirty="0">
                <a:latin typeface="Comic Sans MS" panose="030F0702030302020204" pitchFamily="66" charset="0"/>
              </a:rPr>
            </a:br>
            <a:r>
              <a:rPr lang="en-GB" altLang="en-US" sz="2000" dirty="0">
                <a:latin typeface="Comic Sans MS" panose="030F0702030302020204" pitchFamily="66" charset="0"/>
              </a:rPr>
              <a:t/>
            </a:r>
            <a:br>
              <a:rPr lang="en-GB" altLang="en-US" sz="2000" dirty="0">
                <a:latin typeface="Comic Sans MS" panose="030F0702030302020204" pitchFamily="66" charset="0"/>
              </a:rPr>
            </a:br>
            <a:r>
              <a:rPr lang="en-GB" altLang="en-US" sz="2000" dirty="0">
                <a:latin typeface="Comic Sans MS" panose="030F0702030302020204" pitchFamily="66" charset="0"/>
              </a:rPr>
              <a:t>As a Health Promoting school children are not allowed cans, fizzy juice or chewing gum.</a:t>
            </a:r>
            <a:br>
              <a:rPr lang="en-GB" altLang="en-US" sz="2000" dirty="0">
                <a:latin typeface="Comic Sans MS" panose="030F0702030302020204" pitchFamily="66" charset="0"/>
              </a:rPr>
            </a:br>
            <a:r>
              <a:rPr lang="en-GB" altLang="en-US" sz="2000" dirty="0">
                <a:latin typeface="Comic Sans MS" panose="030F0702030302020204" pitchFamily="66" charset="0"/>
              </a:rPr>
              <a:t/>
            </a:r>
            <a:br>
              <a:rPr lang="en-GB" altLang="en-US" sz="2000" dirty="0">
                <a:latin typeface="Comic Sans MS" panose="030F0702030302020204" pitchFamily="66" charset="0"/>
              </a:rPr>
            </a:br>
            <a:r>
              <a:rPr lang="en-GB" altLang="en-US" sz="2000" dirty="0">
                <a:latin typeface="Comic Sans MS" panose="030F0702030302020204" pitchFamily="66" charset="0"/>
              </a:rPr>
              <a:t>We have some pupils with nut allergies, so please ensure no nut based products are brought to school. </a:t>
            </a:r>
            <a:br>
              <a:rPr lang="en-GB" altLang="en-US" sz="2000" dirty="0">
                <a:latin typeface="Comic Sans MS" panose="030F0702030302020204" pitchFamily="66" charset="0"/>
              </a:rPr>
            </a:br>
            <a:r>
              <a:rPr lang="en-GB" altLang="en-US" sz="2000" dirty="0">
                <a:latin typeface="Comic Sans MS" panose="030F0702030302020204" pitchFamily="66" charset="0"/>
              </a:rPr>
              <a:t/>
            </a:r>
            <a:br>
              <a:rPr lang="en-GB" altLang="en-US" sz="2000" dirty="0">
                <a:latin typeface="Comic Sans MS" panose="030F0702030302020204" pitchFamily="66" charset="0"/>
              </a:rPr>
            </a:br>
            <a:r>
              <a:rPr lang="en-GB" altLang="en-US" sz="2000" dirty="0">
                <a:latin typeface="Comic Sans MS" panose="030F0702030302020204" pitchFamily="66" charset="0"/>
              </a:rPr>
              <a:t>Please remember that there is regular communication through the school app and Twitter </a:t>
            </a:r>
            <a:r>
              <a:rPr lang="en-GB" altLang="en-US" sz="2000" dirty="0" smtClean="0">
                <a:latin typeface="Comic Sans MS" panose="030F0702030302020204" pitchFamily="66" charset="0"/>
              </a:rPr>
              <a:t>so </a:t>
            </a:r>
            <a:r>
              <a:rPr lang="en-GB" altLang="en-US" sz="2000" dirty="0">
                <a:latin typeface="Comic Sans MS" panose="030F0702030302020204" pitchFamily="66" charset="0"/>
              </a:rPr>
              <a:t>it would be great if you could download these if you haven’t already.</a:t>
            </a:r>
            <a:r>
              <a:rPr lang="en-GB" altLang="en-US" sz="3200" dirty="0">
                <a:latin typeface="Comic Sans MS" panose="030F0702030302020204" pitchFamily="66" charset="0"/>
              </a:rPr>
              <a:t/>
            </a:r>
            <a:br>
              <a:rPr lang="en-GB" altLang="en-US" sz="3200" dirty="0">
                <a:latin typeface="Comic Sans MS" panose="030F0702030302020204" pitchFamily="66" charset="0"/>
              </a:rPr>
            </a:br>
            <a:r>
              <a:rPr lang="en-GB" altLang="en-US" sz="3200" dirty="0" smtClean="0">
                <a:latin typeface="Comic Sans MS" panose="030F0702030302020204" pitchFamily="66" charset="0"/>
              </a:rPr>
              <a:t>				</a:t>
            </a:r>
            <a:br>
              <a:rPr lang="en-GB" altLang="en-US" sz="3200" dirty="0" smtClean="0">
                <a:latin typeface="Comic Sans MS" panose="030F0702030302020204" pitchFamily="66" charset="0"/>
              </a:rPr>
            </a:br>
            <a:r>
              <a:rPr lang="en-GB" altLang="en-US" sz="3200" dirty="0">
                <a:latin typeface="Comic Sans MS" panose="030F0702030302020204" pitchFamily="66" charset="0"/>
              </a:rPr>
              <a:t>	</a:t>
            </a:r>
            <a:r>
              <a:rPr lang="en-GB" altLang="en-US" sz="3200" dirty="0" smtClean="0">
                <a:latin typeface="Comic Sans MS" panose="030F0702030302020204" pitchFamily="66" charset="0"/>
              </a:rPr>
              <a:t>				@Stmarksrutherg2 </a:t>
            </a:r>
            <a:r>
              <a:rPr lang="en-GB" altLang="en-US" sz="3200" dirty="0">
                <a:latin typeface="Comic Sans MS" panose="030F0702030302020204" pitchFamily="66" charset="0"/>
              </a:rPr>
              <a:t/>
            </a:r>
            <a:br>
              <a:rPr lang="en-GB" altLang="en-US" sz="3200" dirty="0">
                <a:latin typeface="Comic Sans MS" panose="030F0702030302020204" pitchFamily="66" charset="0"/>
              </a:rPr>
            </a:br>
            <a:endParaRPr lang="en-GB" altLang="en-US" sz="3200" dirty="0">
              <a:latin typeface="Comic Sans MS" panose="030F0702030302020204" pitchFamily="66" charset="0"/>
            </a:endParaRPr>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527" y="4648596"/>
            <a:ext cx="1644120" cy="1970481"/>
          </a:xfrm>
          <a:prstGeom prst="rect">
            <a:avLst/>
          </a:prstGeom>
        </p:spPr>
      </p:pic>
    </p:spTree>
    <p:extLst>
      <p:ext uri="{BB962C8B-B14F-4D97-AF65-F5344CB8AC3E}">
        <p14:creationId xmlns:p14="http://schemas.microsoft.com/office/powerpoint/2010/main" val="72906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578" name="Rectangle 2"/>
          <p:cNvSpPr>
            <a:spLocks noGrp="1" noChangeArrowheads="1"/>
          </p:cNvSpPr>
          <p:nvPr>
            <p:ph type="title"/>
          </p:nvPr>
        </p:nvSpPr>
        <p:spPr>
          <a:xfrm>
            <a:off x="774700" y="762000"/>
            <a:ext cx="3759200" cy="3340100"/>
          </a:xfrm>
        </p:spPr>
        <p:txBody>
          <a:bodyPr>
            <a:normAutofit/>
          </a:bodyPr>
          <a:lstStyle/>
          <a:p>
            <a:pPr eaLnBrk="1" hangingPunct="1"/>
            <a:r>
              <a:rPr lang="en-GB" altLang="en-US">
                <a:solidFill>
                  <a:srgbClr val="FFFFFF"/>
                </a:solidFill>
                <a:latin typeface="Berlin Sans FB Demi" panose="020E0802020502020306" pitchFamily="34" charset="0"/>
              </a:rPr>
              <a:t> The Purpose of this Powerpoint…</a:t>
            </a:r>
          </a:p>
        </p:txBody>
      </p:sp>
      <p:sp>
        <p:nvSpPr>
          <p:cNvPr id="138" name="Rectangle 137">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0" name="Rectangle 139">
            <a:extLst>
              <a:ext uri="{FF2B5EF4-FFF2-40B4-BE49-F238E27FC236}">
                <a16:creationId xmlns:a16="http://schemas.microsoft.com/office/drawing/2014/main" id="{5F218A6E-A365-45D3-80AE-344CE85613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502049"/>
            <a:ext cx="2115455" cy="186629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100" name="Picture 5" descr="MM900318114[1]"/>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5186267" y="2813058"/>
            <a:ext cx="1837384" cy="12318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Rectangle 141">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4" name="Rectangle 14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24579" name="Rectangle 3"/>
          <p:cNvSpPr>
            <a:spLocks noGrp="1" noChangeArrowheads="1"/>
          </p:cNvSpPr>
          <p:nvPr>
            <p:ph type="body" idx="1"/>
          </p:nvPr>
        </p:nvSpPr>
        <p:spPr>
          <a:xfrm>
            <a:off x="7293764" y="458920"/>
            <a:ext cx="4436178" cy="5948858"/>
          </a:xfrm>
        </p:spPr>
        <p:txBody>
          <a:bodyPr anchor="ctr">
            <a:normAutofit fontScale="40000" lnSpcReduction="20000"/>
          </a:bodyPr>
          <a:lstStyle/>
          <a:p>
            <a:endParaRPr lang="en-GB" altLang="en-US" sz="2000" dirty="0">
              <a:latin typeface="Comic Sans MS" panose="030F0702030302020204" pitchFamily="66" charset="0"/>
            </a:endParaRPr>
          </a:p>
          <a:p>
            <a:endParaRPr lang="en-GB" altLang="en-US" sz="2000" dirty="0">
              <a:latin typeface="Comic Sans MS" panose="030F0702030302020204" pitchFamily="66" charset="0"/>
            </a:endParaRPr>
          </a:p>
          <a:p>
            <a:endParaRPr lang="en-GB" altLang="en-US" sz="2000" dirty="0">
              <a:latin typeface="Comic Sans MS" panose="030F0702030302020204" pitchFamily="66" charset="0"/>
            </a:endParaRPr>
          </a:p>
          <a:p>
            <a:r>
              <a:rPr lang="en-GB" altLang="en-US" sz="5900" dirty="0">
                <a:latin typeface="Comic Sans MS" panose="030F0702030302020204" pitchFamily="66" charset="0"/>
              </a:rPr>
              <a:t>Due to the current </a:t>
            </a:r>
            <a:r>
              <a:rPr lang="en-GB" altLang="en-US" sz="5900" dirty="0" err="1">
                <a:latin typeface="Comic Sans MS" panose="030F0702030302020204" pitchFamily="66" charset="0"/>
              </a:rPr>
              <a:t>Covid</a:t>
            </a:r>
            <a:r>
              <a:rPr lang="en-GB" altLang="en-US" sz="5900" dirty="0">
                <a:latin typeface="Comic Sans MS" panose="030F0702030302020204" pitchFamily="66" charset="0"/>
              </a:rPr>
              <a:t> 19 restrictions, we are unable to have Meet the Teacher in the normal way.</a:t>
            </a:r>
          </a:p>
          <a:p>
            <a:endParaRPr lang="en-GB" altLang="en-US" sz="5900" dirty="0">
              <a:latin typeface="Comic Sans MS" panose="030F0702030302020204" pitchFamily="66" charset="0"/>
            </a:endParaRPr>
          </a:p>
          <a:p>
            <a:r>
              <a:rPr lang="en-GB" altLang="en-US" sz="5900" dirty="0">
                <a:latin typeface="Comic Sans MS" panose="030F0702030302020204" pitchFamily="66" charset="0"/>
              </a:rPr>
              <a:t>However, this </a:t>
            </a:r>
            <a:r>
              <a:rPr lang="en-GB" altLang="en-US" sz="5900" dirty="0" err="1">
                <a:latin typeface="Comic Sans MS" panose="030F0702030302020204" pitchFamily="66" charset="0"/>
              </a:rPr>
              <a:t>Powerpoint</a:t>
            </a:r>
            <a:r>
              <a:rPr lang="en-GB" altLang="en-US" sz="5900" dirty="0">
                <a:latin typeface="Comic Sans MS" panose="030F0702030302020204" pitchFamily="66" charset="0"/>
              </a:rPr>
              <a:t> will give you more information about your child’s life and education in school.</a:t>
            </a:r>
          </a:p>
          <a:p>
            <a:endParaRPr lang="en-GB" altLang="en-US" sz="5900" dirty="0">
              <a:latin typeface="Comic Sans MS" panose="030F0702030302020204" pitchFamily="66" charset="0"/>
            </a:endParaRPr>
          </a:p>
          <a:p>
            <a:pPr eaLnBrk="1" hangingPunct="1"/>
            <a:r>
              <a:rPr lang="en-GB" altLang="en-US" sz="5900" dirty="0">
                <a:latin typeface="Comic Sans MS" panose="030F0702030302020204" pitchFamily="66" charset="0"/>
              </a:rPr>
              <a:t>Become  aware of class organisation and routines.</a:t>
            </a:r>
          </a:p>
          <a:p>
            <a:pPr eaLnBrk="1" hangingPunct="1"/>
            <a:endParaRPr lang="en-GB" altLang="en-US" sz="5900" dirty="0">
              <a:latin typeface="Comic Sans MS" panose="030F0702030302020204" pitchFamily="66" charset="0"/>
            </a:endParaRPr>
          </a:p>
          <a:p>
            <a:pPr eaLnBrk="1" hangingPunct="1"/>
            <a:r>
              <a:rPr lang="en-GB" altLang="en-US" sz="5900" dirty="0">
                <a:latin typeface="Comic Sans MS" panose="030F0702030302020204" pitchFamily="66" charset="0"/>
              </a:rPr>
              <a:t>Learn some of the strategies we use to help your child learn.</a:t>
            </a:r>
          </a:p>
          <a:p>
            <a:pPr eaLnBrk="1" hangingPunct="1"/>
            <a:endParaRPr lang="en-GB" altLang="en-US" sz="2600" dirty="0">
              <a:latin typeface="Comic Sans MS" panose="030F0702030302020204" pitchFamily="66" charset="0"/>
            </a:endParaRPr>
          </a:p>
          <a:p>
            <a:pPr eaLnBrk="1" hangingPunct="1">
              <a:buFontTx/>
              <a:buNone/>
            </a:pPr>
            <a:endParaRPr lang="en-GB" altLang="en-US" sz="2000" dirty="0">
              <a:latin typeface="Futura Hv"/>
            </a:endParaRPr>
          </a:p>
          <a:p>
            <a:pPr eaLnBrk="1" hangingPunct="1">
              <a:buFontTx/>
              <a:buNone/>
            </a:pPr>
            <a:endParaRPr lang="en-GB" altLang="en-US" sz="2000" dirty="0">
              <a:latin typeface="Futura Hv"/>
            </a:endParaRPr>
          </a:p>
          <a:p>
            <a:pPr eaLnBrk="1" hangingPunct="1"/>
            <a:endParaRPr lang="en-GB" altLang="en-US" sz="2000" dirty="0">
              <a:latin typeface="Futura Hv"/>
            </a:endParaRPr>
          </a:p>
          <a:p>
            <a:pPr eaLnBrk="1" hangingPunct="1"/>
            <a:endParaRPr lang="en-GB" altLang="en-US" sz="2000" dirty="0">
              <a:latin typeface="Futura Hv"/>
            </a:endParaRPr>
          </a:p>
          <a:p>
            <a:pPr eaLnBrk="1" hangingPunct="1"/>
            <a:endParaRPr lang="en-GB" altLang="en-US" sz="2000" dirty="0">
              <a:latin typeface="Futura Hv"/>
            </a:endParaRPr>
          </a:p>
        </p:txBody>
      </p:sp>
    </p:spTree>
    <p:extLst>
      <p:ext uri="{BB962C8B-B14F-4D97-AF65-F5344CB8AC3E}">
        <p14:creationId xmlns:p14="http://schemas.microsoft.com/office/powerpoint/2010/main" val="1337275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3" end="3"/>
                                            </p:txEl>
                                          </p:spTgt>
                                        </p:tgtEl>
                                        <p:attrNameLst>
                                          <p:attrName>style.visibility</p:attrName>
                                        </p:attrNameLst>
                                      </p:cBhvr>
                                      <p:to>
                                        <p:strVal val="visible"/>
                                      </p:to>
                                    </p:set>
                                    <p:animEffect transition="in" filter="fade">
                                      <p:cBhvr>
                                        <p:cTn id="12" dur="2000"/>
                                        <p:tgtEl>
                                          <p:spTgt spid="245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5" end="5"/>
                                            </p:txEl>
                                          </p:spTgt>
                                        </p:tgtEl>
                                        <p:attrNameLst>
                                          <p:attrName>style.visibility</p:attrName>
                                        </p:attrNameLst>
                                      </p:cBhvr>
                                      <p:to>
                                        <p:strVal val="visible"/>
                                      </p:to>
                                    </p:set>
                                    <p:animEffect transition="in" filter="fade">
                                      <p:cBhvr>
                                        <p:cTn id="17" dur="2000"/>
                                        <p:tgtEl>
                                          <p:spTgt spid="2457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7" end="7"/>
                                            </p:txEl>
                                          </p:spTgt>
                                        </p:tgtEl>
                                        <p:attrNameLst>
                                          <p:attrName>style.visibility</p:attrName>
                                        </p:attrNameLst>
                                      </p:cBhvr>
                                      <p:to>
                                        <p:strVal val="visible"/>
                                      </p:to>
                                    </p:set>
                                    <p:animEffect transition="in" filter="fade">
                                      <p:cBhvr>
                                        <p:cTn id="22" dur="2000"/>
                                        <p:tgtEl>
                                          <p:spTgt spid="24579">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9" end="9"/>
                                            </p:txEl>
                                          </p:spTgt>
                                        </p:tgtEl>
                                        <p:attrNameLst>
                                          <p:attrName>style.visibility</p:attrName>
                                        </p:attrNameLst>
                                      </p:cBhvr>
                                      <p:to>
                                        <p:strVal val="visible"/>
                                      </p:to>
                                    </p:set>
                                    <p:animEffect transition="in" filter="fade">
                                      <p:cBhvr>
                                        <p:cTn id="27" dur="2000"/>
                                        <p:tgtEl>
                                          <p:spTgt spid="24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DDA7CA3-96DD-4121-9733-FCC339708386}"/>
              </a:ext>
            </a:extLst>
          </p:cNvPr>
          <p:cNvSpPr>
            <a:spLocks noGrp="1"/>
          </p:cNvSpPr>
          <p:nvPr>
            <p:ph type="title"/>
          </p:nvPr>
        </p:nvSpPr>
        <p:spPr>
          <a:xfrm>
            <a:off x="732430" y="446526"/>
            <a:ext cx="3361677" cy="4235636"/>
          </a:xfrm>
        </p:spPr>
        <p:txBody>
          <a:bodyPr vert="horz" lIns="91440" tIns="45720" rIns="91440" bIns="45720" rtlCol="0" anchor="ctr">
            <a:normAutofit/>
          </a:bodyPr>
          <a:lstStyle/>
          <a:p>
            <a:pPr algn="ctr"/>
            <a:r>
              <a:rPr lang="en-US" sz="3500" b="1" dirty="0">
                <a:solidFill>
                  <a:srgbClr val="FFFFFF"/>
                </a:solidFill>
                <a:latin typeface="Comic Sans MS" panose="030F0702030302020204" pitchFamily="66" charset="0"/>
              </a:rPr>
              <a:t>Classroom Layout</a:t>
            </a:r>
            <a:r>
              <a:rPr lang="en-US" sz="3500" b="1" u="sng" dirty="0">
                <a:solidFill>
                  <a:srgbClr val="FFFFFF"/>
                </a:solidFill>
                <a:latin typeface="Comic Sans MS" panose="030F0702030302020204" pitchFamily="66" charset="0"/>
              </a:rPr>
              <a:t/>
            </a:r>
            <a:br>
              <a:rPr lang="en-US" sz="3500" b="1" u="sng" dirty="0">
                <a:solidFill>
                  <a:srgbClr val="FFFFFF"/>
                </a:solidFill>
                <a:latin typeface="Comic Sans MS" panose="030F0702030302020204" pitchFamily="66" charset="0"/>
              </a:rPr>
            </a:br>
            <a:r>
              <a:rPr lang="en-US" sz="3500" b="1" dirty="0">
                <a:solidFill>
                  <a:srgbClr val="FFFFFF"/>
                </a:solidFill>
                <a:latin typeface="Comic Sans MS" panose="030F0702030302020204" pitchFamily="66" charset="0"/>
              </a:rPr>
              <a:t/>
            </a:r>
            <a:br>
              <a:rPr lang="en-US" sz="3500" b="1" dirty="0">
                <a:solidFill>
                  <a:srgbClr val="FFFFFF"/>
                </a:solidFill>
                <a:latin typeface="Comic Sans MS" panose="030F0702030302020204" pitchFamily="66" charset="0"/>
              </a:rPr>
            </a:br>
            <a:r>
              <a:rPr lang="en-US" sz="3500" b="1" dirty="0">
                <a:solidFill>
                  <a:srgbClr val="FFFFFF"/>
                </a:solidFill>
                <a:latin typeface="Comic Sans MS" panose="030F0702030302020204" pitchFamily="66" charset="0"/>
              </a:rPr>
              <a:t>The P4 Classroom desks in groups</a:t>
            </a:r>
          </a:p>
        </p:txBody>
      </p:sp>
      <p:sp>
        <p:nvSpPr>
          <p:cNvPr id="15" name="Rectangle 14">
            <a:extLst>
              <a:ext uri="{FF2B5EF4-FFF2-40B4-BE49-F238E27FC236}">
                <a16:creationId xmlns:a16="http://schemas.microsoft.com/office/drawing/2014/main"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2F4B50"/>
          </a:solidFill>
          <a:ln w="25400">
            <a:solidFill>
              <a:srgbClr val="2F4B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6" name="Picture 5" descr="A room with tables and chairs&#10;&#10;Description automatically generated with low confidence">
            <a:extLst>
              <a:ext uri="{FF2B5EF4-FFF2-40B4-BE49-F238E27FC236}">
                <a16:creationId xmlns:a16="http://schemas.microsoft.com/office/drawing/2014/main" id="{C9D59FDA-6AB1-4CB6-A428-EC9FBACB24E8}"/>
              </a:ext>
            </a:extLst>
          </p:cNvPr>
          <p:cNvPicPr>
            <a:picLocks noChangeAspect="1"/>
          </p:cNvPicPr>
          <p:nvPr/>
        </p:nvPicPr>
        <p:blipFill rotWithShape="1">
          <a:blip r:embed="rId3">
            <a:extLst>
              <a:ext uri="{28A0092B-C50C-407E-A947-70E740481C1C}">
                <a14:useLocalDpi xmlns:a14="http://schemas.microsoft.com/office/drawing/2010/main" val="0"/>
              </a:ext>
            </a:extLst>
          </a:blip>
          <a:srcRect t="12590" b="14527"/>
          <a:stretch/>
        </p:blipFill>
        <p:spPr>
          <a:xfrm>
            <a:off x="4945577" y="86262"/>
            <a:ext cx="6803601" cy="6611455"/>
          </a:xfrm>
          <a:prstGeom prst="rect">
            <a:avLst/>
          </a:prstGeom>
        </p:spPr>
      </p:pic>
    </p:spTree>
    <p:extLst>
      <p:ext uri="{BB962C8B-B14F-4D97-AF65-F5344CB8AC3E}">
        <p14:creationId xmlns:p14="http://schemas.microsoft.com/office/powerpoint/2010/main" val="14793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22" name="Rectangle 2"/>
          <p:cNvSpPr>
            <a:spLocks noGrp="1" noChangeArrowheads="1"/>
          </p:cNvSpPr>
          <p:nvPr>
            <p:ph type="title"/>
          </p:nvPr>
        </p:nvSpPr>
        <p:spPr>
          <a:xfrm>
            <a:off x="777240" y="731519"/>
            <a:ext cx="2845191" cy="3237579"/>
          </a:xfrm>
        </p:spPr>
        <p:txBody>
          <a:bodyPr>
            <a:normAutofit/>
          </a:bodyPr>
          <a:lstStyle/>
          <a:p>
            <a:pPr algn="ctr" eaLnBrk="1" hangingPunct="1"/>
            <a:r>
              <a:rPr lang="en-GB" altLang="en-US" sz="3800" dirty="0">
                <a:solidFill>
                  <a:srgbClr val="FFFFFF"/>
                </a:solidFill>
                <a:latin typeface="Berlin Sans FB" panose="020E0602020502020306" pitchFamily="34" charset="0"/>
              </a:rPr>
              <a:t>Our Classroom</a:t>
            </a:r>
          </a:p>
        </p:txBody>
      </p:sp>
      <p:sp>
        <p:nvSpPr>
          <p:cNvPr id="138" name="Rectangle 137">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0" name="Rectangle 139">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Rectangle 3"/>
          <p:cNvSpPr>
            <a:spLocks noGrp="1" noChangeArrowheads="1"/>
          </p:cNvSpPr>
          <p:nvPr>
            <p:ph type="body" idx="1"/>
          </p:nvPr>
        </p:nvSpPr>
        <p:spPr>
          <a:xfrm>
            <a:off x="4379709" y="686862"/>
            <a:ext cx="7037591" cy="5475129"/>
          </a:xfrm>
        </p:spPr>
        <p:txBody>
          <a:bodyPr anchor="ctr">
            <a:normAutofit lnSpcReduction="10000"/>
          </a:bodyPr>
          <a:lstStyle/>
          <a:p>
            <a:pPr marL="0" indent="0" eaLnBrk="1" hangingPunct="1">
              <a:buNone/>
            </a:pPr>
            <a:endParaRPr lang="en-GB" altLang="en-US" sz="2600" dirty="0">
              <a:latin typeface="Comic Sans MS" panose="030F0702030302020204" pitchFamily="66" charset="0"/>
            </a:endParaRPr>
          </a:p>
          <a:p>
            <a:pPr marL="0" indent="0" eaLnBrk="1" hangingPunct="1">
              <a:buNone/>
            </a:pPr>
            <a:r>
              <a:rPr lang="en-GB" altLang="en-US" sz="2600" dirty="0">
                <a:latin typeface="Comic Sans MS" panose="030F0702030302020204" pitchFamily="66" charset="0"/>
              </a:rPr>
              <a:t>The children in Primary 4 have settled back into school very well.</a:t>
            </a:r>
          </a:p>
          <a:p>
            <a:pPr marL="0" indent="0" eaLnBrk="1" hangingPunct="1">
              <a:buNone/>
            </a:pPr>
            <a:r>
              <a:rPr lang="en-GB" altLang="en-US" sz="2600" dirty="0">
                <a:latin typeface="Comic Sans MS" panose="030F0702030302020204" pitchFamily="66" charset="0"/>
              </a:rPr>
              <a:t>Morning routine -</a:t>
            </a:r>
          </a:p>
          <a:p>
            <a:pPr eaLnBrk="1" hangingPunct="1"/>
            <a:r>
              <a:rPr lang="en-GB" altLang="en-US" sz="2600" dirty="0">
                <a:latin typeface="Comic Sans MS" panose="030F0702030302020204" pitchFamily="66" charset="0"/>
              </a:rPr>
              <a:t>Hang jackets in the cloakroom and school bag over the back of their chair.</a:t>
            </a:r>
          </a:p>
          <a:p>
            <a:pPr eaLnBrk="1" hangingPunct="1"/>
            <a:r>
              <a:rPr lang="en-GB" altLang="en-US" sz="2600" dirty="0">
                <a:latin typeface="Comic Sans MS" panose="030F0702030302020204" pitchFamily="66" charset="0"/>
              </a:rPr>
              <a:t>Place water bottle on circle on desk or leave in their bag.</a:t>
            </a:r>
          </a:p>
          <a:p>
            <a:pPr eaLnBrk="1" hangingPunct="1"/>
            <a:r>
              <a:rPr lang="en-GB" altLang="en-US" sz="2600" dirty="0">
                <a:latin typeface="Comic Sans MS" panose="030F0702030302020204" pitchFamily="66" charset="0"/>
              </a:rPr>
              <a:t>Morning Prayer.</a:t>
            </a:r>
          </a:p>
          <a:p>
            <a:pPr eaLnBrk="1" hangingPunct="1"/>
            <a:r>
              <a:rPr lang="en-GB" altLang="en-US" sz="2600" dirty="0">
                <a:latin typeface="Comic Sans MS" panose="030F0702030302020204" pitchFamily="66" charset="0"/>
              </a:rPr>
              <a:t>Wash hands.</a:t>
            </a:r>
          </a:p>
          <a:p>
            <a:pPr eaLnBrk="1" hangingPunct="1"/>
            <a:r>
              <a:rPr lang="en-GB" altLang="en-US" sz="2600" dirty="0">
                <a:latin typeface="Comic Sans MS" panose="030F0702030302020204" pitchFamily="66" charset="0"/>
              </a:rPr>
              <a:t>Self register and order lunch and milk (if required).</a:t>
            </a:r>
          </a:p>
          <a:p>
            <a:pPr eaLnBrk="1" hangingPunct="1"/>
            <a:r>
              <a:rPr lang="en-GB" altLang="en-US" sz="2600" dirty="0">
                <a:latin typeface="Comic Sans MS" panose="030F0702030302020204" pitchFamily="66" charset="0"/>
              </a:rPr>
              <a:t>Complete starter activity.</a:t>
            </a:r>
          </a:p>
          <a:p>
            <a:pPr marL="0" indent="0" eaLnBrk="1" hangingPunct="1">
              <a:buNone/>
            </a:pPr>
            <a:endParaRPr lang="en-GB" altLang="en-US" sz="2600" dirty="0">
              <a:latin typeface="Berlin Sans FB" panose="020E0602020502020306" pitchFamily="34" charset="0"/>
            </a:endParaRPr>
          </a:p>
          <a:p>
            <a:pPr eaLnBrk="1" hangingPunct="1"/>
            <a:endParaRPr lang="en-GB" altLang="en-US" sz="2600" dirty="0">
              <a:latin typeface="Berlin Sans FB" panose="020E0602020502020306" pitchFamily="34" charset="0"/>
            </a:endParaRPr>
          </a:p>
        </p:txBody>
      </p:sp>
    </p:spTree>
    <p:extLst>
      <p:ext uri="{BB962C8B-B14F-4D97-AF65-F5344CB8AC3E}">
        <p14:creationId xmlns:p14="http://schemas.microsoft.com/office/powerpoint/2010/main" val="110606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22" name="Rectangle 2"/>
          <p:cNvSpPr>
            <a:spLocks noGrp="1" noChangeArrowheads="1"/>
          </p:cNvSpPr>
          <p:nvPr>
            <p:ph type="title"/>
          </p:nvPr>
        </p:nvSpPr>
        <p:spPr>
          <a:xfrm>
            <a:off x="777240" y="731519"/>
            <a:ext cx="2845191" cy="3237579"/>
          </a:xfrm>
        </p:spPr>
        <p:txBody>
          <a:bodyPr>
            <a:normAutofit/>
          </a:bodyPr>
          <a:lstStyle/>
          <a:p>
            <a:pPr algn="ctr" eaLnBrk="1" hangingPunct="1"/>
            <a:r>
              <a:rPr lang="en-GB" altLang="en-US" sz="3800" dirty="0">
                <a:solidFill>
                  <a:srgbClr val="FFFFFF"/>
                </a:solidFill>
                <a:latin typeface="Berlin Sans FB" panose="020E0602020502020306" pitchFamily="34" charset="0"/>
              </a:rPr>
              <a:t>Hand washing</a:t>
            </a:r>
          </a:p>
        </p:txBody>
      </p:sp>
      <p:sp>
        <p:nvSpPr>
          <p:cNvPr id="74" name="Rectangle 73">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6" name="Rectangle 75">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Rectangle 3"/>
          <p:cNvSpPr>
            <a:spLocks noGrp="1" noChangeArrowheads="1"/>
          </p:cNvSpPr>
          <p:nvPr>
            <p:ph type="body" idx="1"/>
          </p:nvPr>
        </p:nvSpPr>
        <p:spPr>
          <a:xfrm>
            <a:off x="4379709" y="686862"/>
            <a:ext cx="7037591" cy="5475129"/>
          </a:xfrm>
        </p:spPr>
        <p:txBody>
          <a:bodyPr anchor="ctr">
            <a:normAutofit/>
          </a:bodyPr>
          <a:lstStyle/>
          <a:p>
            <a:pPr marL="0" indent="0" eaLnBrk="1" hangingPunct="1">
              <a:buNone/>
            </a:pPr>
            <a:endParaRPr lang="en-GB" altLang="en-US" sz="2600" dirty="0">
              <a:latin typeface="Comic Sans MS" panose="030F0702030302020204" pitchFamily="66" charset="0"/>
            </a:endParaRPr>
          </a:p>
          <a:p>
            <a:pPr marL="0" indent="0" eaLnBrk="1" hangingPunct="1">
              <a:buNone/>
            </a:pPr>
            <a:endParaRPr lang="en-GB" altLang="en-US" sz="2600" dirty="0">
              <a:latin typeface="Berlin Sans FB" panose="020E0602020502020306" pitchFamily="34" charset="0"/>
            </a:endParaRPr>
          </a:p>
          <a:p>
            <a:pPr marL="0" indent="0" eaLnBrk="1" hangingPunct="1">
              <a:buNone/>
            </a:pPr>
            <a:r>
              <a:rPr lang="en-GB" altLang="en-US" sz="2600" dirty="0">
                <a:latin typeface="Berlin Sans FB" panose="020E0602020502020306" pitchFamily="34" charset="0"/>
              </a:rPr>
              <a:t>We are trying our best to keep the children safe and healthy when in </a:t>
            </a:r>
            <a:r>
              <a:rPr lang="en-GB" altLang="en-US" sz="2600" dirty="0" smtClean="0">
                <a:latin typeface="Berlin Sans FB" panose="020E0602020502020306" pitchFamily="34" charset="0"/>
              </a:rPr>
              <a:t>school. </a:t>
            </a:r>
            <a:endParaRPr lang="en-GB" altLang="en-US" sz="2600" dirty="0">
              <a:latin typeface="Berlin Sans FB" panose="020E0602020502020306" pitchFamily="34" charset="0"/>
            </a:endParaRPr>
          </a:p>
          <a:p>
            <a:pPr marL="0" indent="0" eaLnBrk="1" hangingPunct="1">
              <a:buNone/>
            </a:pPr>
            <a:r>
              <a:rPr lang="en-GB" altLang="en-US" sz="2600" dirty="0">
                <a:latin typeface="Berlin Sans FB" panose="020E0602020502020306" pitchFamily="34" charset="0"/>
              </a:rPr>
              <a:t>Children wash their hands at least 5 times a </a:t>
            </a:r>
          </a:p>
          <a:p>
            <a:pPr marL="0" indent="0" eaLnBrk="1" hangingPunct="1">
              <a:buNone/>
            </a:pPr>
            <a:r>
              <a:rPr lang="en-GB" altLang="en-US" sz="2600" dirty="0">
                <a:latin typeface="Berlin Sans FB" panose="020E0602020502020306" pitchFamily="34" charset="0"/>
              </a:rPr>
              <a:t>day:</a:t>
            </a:r>
          </a:p>
          <a:p>
            <a:pPr eaLnBrk="1" hangingPunct="1"/>
            <a:r>
              <a:rPr lang="en-GB" altLang="en-US" sz="2600" dirty="0">
                <a:latin typeface="Berlin Sans FB" panose="020E0602020502020306" pitchFamily="34" charset="0"/>
              </a:rPr>
              <a:t>When they arrive into school</a:t>
            </a:r>
          </a:p>
          <a:p>
            <a:pPr eaLnBrk="1" hangingPunct="1"/>
            <a:r>
              <a:rPr lang="en-GB" altLang="en-US" sz="2600" dirty="0">
                <a:latin typeface="Berlin Sans FB" panose="020E0602020502020306" pitchFamily="34" charset="0"/>
              </a:rPr>
              <a:t>Before and after play time (if they have been out in the playground)</a:t>
            </a:r>
          </a:p>
          <a:p>
            <a:pPr eaLnBrk="1" hangingPunct="1"/>
            <a:r>
              <a:rPr lang="en-GB" altLang="en-US" sz="2600" dirty="0">
                <a:latin typeface="Berlin Sans FB" panose="020E0602020502020306" pitchFamily="34" charset="0"/>
              </a:rPr>
              <a:t>Before and after lunchtime (if they have been in the playground.</a:t>
            </a:r>
          </a:p>
          <a:p>
            <a:pPr eaLnBrk="1" hangingPunct="1"/>
            <a:r>
              <a:rPr lang="en-GB" altLang="en-US" sz="2600" dirty="0">
                <a:latin typeface="Berlin Sans FB" panose="020E0602020502020306" pitchFamily="34" charset="0"/>
              </a:rPr>
              <a:t>At other times when appropriate.</a:t>
            </a:r>
          </a:p>
          <a:p>
            <a:pPr marL="0" indent="0" eaLnBrk="1" hangingPunct="1">
              <a:buNone/>
            </a:pPr>
            <a:endParaRPr lang="en-GB" altLang="en-US" sz="2600" dirty="0">
              <a:latin typeface="Berlin Sans FB" panose="020E0602020502020306" pitchFamily="34" charset="0"/>
            </a:endParaRPr>
          </a:p>
        </p:txBody>
      </p:sp>
    </p:spTree>
    <p:extLst>
      <p:ext uri="{BB962C8B-B14F-4D97-AF65-F5344CB8AC3E}">
        <p14:creationId xmlns:p14="http://schemas.microsoft.com/office/powerpoint/2010/main" val="126491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46" name="Rectangle 2"/>
          <p:cNvSpPr>
            <a:spLocks noGrp="1" noChangeArrowheads="1"/>
          </p:cNvSpPr>
          <p:nvPr>
            <p:ph type="title"/>
          </p:nvPr>
        </p:nvSpPr>
        <p:spPr>
          <a:xfrm>
            <a:off x="731519" y="731520"/>
            <a:ext cx="10666145" cy="1426464"/>
          </a:xfrm>
        </p:spPr>
        <p:txBody>
          <a:bodyPr>
            <a:normAutofit/>
          </a:bodyPr>
          <a:lstStyle/>
          <a:p>
            <a:pPr eaLnBrk="1" hangingPunct="1"/>
            <a:r>
              <a:rPr lang="en-GB" altLang="en-US">
                <a:solidFill>
                  <a:srgbClr val="FFFFFF"/>
                </a:solidFill>
                <a:latin typeface="Berlin Sans FB" panose="020E0602020502020306" pitchFamily="34" charset="0"/>
              </a:rPr>
              <a:t>Promoting Positive Behaviour</a:t>
            </a:r>
          </a:p>
        </p:txBody>
      </p:sp>
      <p:sp>
        <p:nvSpPr>
          <p:cNvPr id="74" name="Rectangle 7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Rectangle 3"/>
          <p:cNvSpPr>
            <a:spLocks noGrp="1" noChangeArrowheads="1"/>
          </p:cNvSpPr>
          <p:nvPr>
            <p:ph type="body" idx="1"/>
          </p:nvPr>
        </p:nvSpPr>
        <p:spPr>
          <a:xfrm>
            <a:off x="789456" y="2789918"/>
            <a:ext cx="8370393" cy="3300196"/>
          </a:xfrm>
        </p:spPr>
        <p:txBody>
          <a:bodyPr anchor="ctr">
            <a:normAutofit/>
          </a:bodyPr>
          <a:lstStyle/>
          <a:p>
            <a:r>
              <a:rPr lang="en-GB" altLang="en-US" sz="2600" dirty="0">
                <a:latin typeface="Comic Sans MS" panose="030F0702030302020204" pitchFamily="66" charset="0"/>
              </a:rPr>
              <a:t>Classroom award </a:t>
            </a:r>
            <a:r>
              <a:rPr lang="en-GB" altLang="en-US" sz="2600" dirty="0" smtClean="0">
                <a:latin typeface="Comic Sans MS" panose="030F0702030302020204" pitchFamily="66" charset="0"/>
              </a:rPr>
              <a:t>system</a:t>
            </a:r>
          </a:p>
          <a:p>
            <a:r>
              <a:rPr lang="en-GB" altLang="en-US" sz="2600" dirty="0" smtClean="0">
                <a:latin typeface="Comic Sans MS" panose="030F0702030302020204" pitchFamily="66" charset="0"/>
              </a:rPr>
              <a:t>The </a:t>
            </a:r>
            <a:r>
              <a:rPr lang="en-GB" altLang="en-US" sz="2600" dirty="0">
                <a:latin typeface="Comic Sans MS" panose="030F0702030302020204" pitchFamily="66" charset="0"/>
              </a:rPr>
              <a:t>St Mark’s Way</a:t>
            </a:r>
          </a:p>
          <a:p>
            <a:pPr eaLnBrk="1" hangingPunct="1"/>
            <a:r>
              <a:rPr lang="en-GB" altLang="en-US" sz="2600" dirty="0">
                <a:latin typeface="Comic Sans MS" panose="030F0702030302020204" pitchFamily="66" charset="0"/>
              </a:rPr>
              <a:t>Gold Award – certificate sent home when achieved</a:t>
            </a:r>
          </a:p>
          <a:p>
            <a:pPr eaLnBrk="1" hangingPunct="1"/>
            <a:r>
              <a:rPr lang="en-GB" altLang="en-US" sz="2600" dirty="0">
                <a:latin typeface="Comic Sans MS" panose="030F0702030302020204" pitchFamily="66" charset="0"/>
              </a:rPr>
              <a:t>Golden Time</a:t>
            </a:r>
          </a:p>
          <a:p>
            <a:pPr eaLnBrk="1" hangingPunct="1"/>
            <a:r>
              <a:rPr lang="en-GB" altLang="en-US" sz="2600" dirty="0">
                <a:latin typeface="Comic Sans MS" panose="030F0702030302020204" pitchFamily="66" charset="0"/>
              </a:rPr>
              <a:t>St Mark’s Marvel</a:t>
            </a:r>
          </a:p>
          <a:p>
            <a:pPr eaLnBrk="1" hangingPunct="1"/>
            <a:endParaRPr lang="en-GB" altLang="en-US" sz="2600" dirty="0">
              <a:latin typeface="Berlin Sans FB" panose="020E0602020502020306" pitchFamily="34" charset="0"/>
            </a:endParaRPr>
          </a:p>
        </p:txBody>
      </p:sp>
      <p:sp>
        <p:nvSpPr>
          <p:cNvPr id="76" name="Rectangle 75">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Rectangle 77">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96106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52">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2"/>
            <a:ext cx="5242262" cy="278186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A36C6C7-58F4-487C-B6D1-EE8C6753ED42}"/>
              </a:ext>
            </a:extLst>
          </p:cNvPr>
          <p:cNvSpPr>
            <a:spLocks noGrp="1"/>
          </p:cNvSpPr>
          <p:nvPr>
            <p:ph type="title"/>
          </p:nvPr>
        </p:nvSpPr>
        <p:spPr>
          <a:xfrm>
            <a:off x="774699" y="762000"/>
            <a:ext cx="4646387" cy="2144162"/>
          </a:xfrm>
        </p:spPr>
        <p:txBody>
          <a:bodyPr>
            <a:normAutofit fontScale="90000"/>
          </a:bodyPr>
          <a:lstStyle/>
          <a:p>
            <a:r>
              <a:rPr lang="en-US" sz="4000" dirty="0" smtClean="0">
                <a:solidFill>
                  <a:srgbClr val="FFFFFF"/>
                </a:solidFill>
                <a:latin typeface="Comic Sans MS" panose="030F0702030302020204" pitchFamily="66" charset="0"/>
              </a:rPr>
              <a:t/>
            </a:r>
            <a:br>
              <a:rPr lang="en-US" sz="4000" dirty="0" smtClean="0">
                <a:solidFill>
                  <a:srgbClr val="FFFFFF"/>
                </a:solidFill>
                <a:latin typeface="Comic Sans MS" panose="030F0702030302020204" pitchFamily="66" charset="0"/>
              </a:rPr>
            </a:br>
            <a:r>
              <a:rPr lang="en-US" sz="4000" dirty="0" smtClean="0">
                <a:solidFill>
                  <a:srgbClr val="FFFFFF"/>
                </a:solidFill>
                <a:latin typeface="Comic Sans MS" panose="030F0702030302020204" pitchFamily="66" charset="0"/>
              </a:rPr>
              <a:t>P.E</a:t>
            </a:r>
            <a:r>
              <a:rPr lang="en-US" sz="4000" dirty="0">
                <a:solidFill>
                  <a:srgbClr val="FFFFFF"/>
                </a:solidFill>
                <a:latin typeface="Comic Sans MS" panose="030F0702030302020204" pitchFamily="66" charset="0"/>
              </a:rPr>
              <a:t>. </a:t>
            </a:r>
            <a:r>
              <a:rPr lang="en-US" sz="4000" dirty="0" smtClean="0">
                <a:solidFill>
                  <a:srgbClr val="FFFFFF"/>
                </a:solidFill>
                <a:latin typeface="Comic Sans MS" panose="030F0702030302020204" pitchFamily="66" charset="0"/>
              </a:rPr>
              <a:t>Days</a:t>
            </a:r>
            <a:br>
              <a:rPr lang="en-US" sz="4000" dirty="0" smtClean="0">
                <a:solidFill>
                  <a:srgbClr val="FFFFFF"/>
                </a:solidFill>
                <a:latin typeface="Comic Sans MS" panose="030F0702030302020204" pitchFamily="66" charset="0"/>
              </a:rPr>
            </a:br>
            <a:r>
              <a:rPr lang="en-US" sz="4000" dirty="0">
                <a:solidFill>
                  <a:srgbClr val="FFFFFF"/>
                </a:solidFill>
                <a:latin typeface="Comic Sans MS" panose="030F0702030302020204" pitchFamily="66" charset="0"/>
              </a:rPr>
              <a:t/>
            </a:r>
            <a:br>
              <a:rPr lang="en-US" sz="4000" dirty="0">
                <a:solidFill>
                  <a:srgbClr val="FFFFFF"/>
                </a:solidFill>
                <a:latin typeface="Comic Sans MS" panose="030F0702030302020204" pitchFamily="66" charset="0"/>
              </a:rPr>
            </a:br>
            <a:r>
              <a:rPr lang="en-US" sz="3100" b="1" dirty="0" smtClean="0">
                <a:solidFill>
                  <a:srgbClr val="FFFF00"/>
                </a:solidFill>
                <a:latin typeface="Comic Sans MS" panose="030F0702030302020204" pitchFamily="66" charset="0"/>
              </a:rPr>
              <a:t>Tuesdays </a:t>
            </a:r>
            <a:r>
              <a:rPr lang="en-US" sz="3100" b="1" dirty="0">
                <a:solidFill>
                  <a:srgbClr val="FFFF00"/>
                </a:solidFill>
                <a:latin typeface="Comic Sans MS" panose="030F0702030302020204" pitchFamily="66" charset="0"/>
              </a:rPr>
              <a:t>and Friday</a:t>
            </a:r>
            <a:r>
              <a:rPr lang="en-US" sz="4000" b="1" dirty="0">
                <a:latin typeface="Comic Sans MS" panose="030F0702030302020204" pitchFamily="66" charset="0"/>
              </a:rPr>
              <a:t/>
            </a:r>
            <a:br>
              <a:rPr lang="en-US" sz="4000" b="1" dirty="0">
                <a:latin typeface="Comic Sans MS" panose="030F0702030302020204" pitchFamily="66" charset="0"/>
              </a:rPr>
            </a:br>
            <a:endParaRPr lang="en-GB" sz="4000" dirty="0">
              <a:solidFill>
                <a:srgbClr val="FFFFFF"/>
              </a:solidFill>
              <a:latin typeface="Comic Sans MS" panose="030F0702030302020204" pitchFamily="66" charset="0"/>
            </a:endParaRPr>
          </a:p>
        </p:txBody>
      </p:sp>
      <p:sp>
        <p:nvSpPr>
          <p:cNvPr id="66" name="Rectangle 54">
            <a:extLst>
              <a:ext uri="{FF2B5EF4-FFF2-40B4-BE49-F238E27FC236}">
                <a16:creationId xmlns:a16="http://schemas.microsoft.com/office/drawing/2014/main" id="{2A8B9026-04DF-499B-A388-67FCB7435E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4405" y="459771"/>
            <a:ext cx="1294599" cy="1296997"/>
          </a:xfrm>
          <a:prstGeom prst="rect">
            <a:avLst/>
          </a:prstGeom>
          <a:solidFill>
            <a:srgbClr val="32FF3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Rectangle 56">
            <a:extLst>
              <a:ext uri="{FF2B5EF4-FFF2-40B4-BE49-F238E27FC236}">
                <a16:creationId xmlns:a16="http://schemas.microsoft.com/office/drawing/2014/main" id="{05CC4153-3F0D-4F4C-8F12-E8FC3FA40A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8955" y="1935089"/>
            <a:ext cx="1294599" cy="129699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Rectangle 58">
            <a:extLst>
              <a:ext uri="{FF2B5EF4-FFF2-40B4-BE49-F238E27FC236}">
                <a16:creationId xmlns:a16="http://schemas.microsoft.com/office/drawing/2014/main" id="{B58A3071-7759-4398-892C-9EC90ED1D0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4539" y="450221"/>
            <a:ext cx="4366052" cy="2781865"/>
          </a:xfrm>
          <a:prstGeom prst="rect">
            <a:avLst/>
          </a:prstGeom>
          <a:solidFill>
            <a:srgbClr val="32FF32">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icture containing drawing, room, shirt&#10;&#10;Description automatically generated">
            <a:extLst>
              <a:ext uri="{FF2B5EF4-FFF2-40B4-BE49-F238E27FC236}">
                <a16:creationId xmlns:a16="http://schemas.microsoft.com/office/drawing/2014/main" id="{EF300E78-937C-441A-8FCF-187FF599282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3486" r="2" b="7361"/>
          <a:stretch/>
        </p:blipFill>
        <p:spPr>
          <a:xfrm>
            <a:off x="7552944" y="922941"/>
            <a:ext cx="3950208" cy="1848293"/>
          </a:xfrm>
          <a:prstGeom prst="rect">
            <a:avLst/>
          </a:prstGeom>
        </p:spPr>
      </p:pic>
      <p:sp>
        <p:nvSpPr>
          <p:cNvPr id="69" name="Rectangle 60">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3395974"/>
            <a:ext cx="6706946" cy="3006661"/>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76C697-7813-4C4E-9868-EA6DC6E4DDF8}"/>
              </a:ext>
            </a:extLst>
          </p:cNvPr>
          <p:cNvSpPr>
            <a:spLocks noGrp="1"/>
          </p:cNvSpPr>
          <p:nvPr>
            <p:ph idx="1"/>
          </p:nvPr>
        </p:nvSpPr>
        <p:spPr>
          <a:xfrm>
            <a:off x="483316" y="3428999"/>
            <a:ext cx="6680238" cy="2969229"/>
          </a:xfrm>
        </p:spPr>
        <p:txBody>
          <a:bodyPr anchor="ctr">
            <a:normAutofit fontScale="85000" lnSpcReduction="20000"/>
          </a:bodyPr>
          <a:lstStyle/>
          <a:p>
            <a:r>
              <a:rPr lang="en-US" sz="1900" b="1" dirty="0" smtClean="0">
                <a:latin typeface="Comic Sans MS" panose="030F0702030302020204" pitchFamily="66" charset="0"/>
              </a:rPr>
              <a:t>In </a:t>
            </a:r>
            <a:r>
              <a:rPr lang="en-US" sz="1900" b="1" dirty="0">
                <a:latin typeface="Comic Sans MS" panose="030F0702030302020204" pitchFamily="66" charset="0"/>
              </a:rPr>
              <a:t>relation to the class Interdisciplinary Lessons on Explorers, the children will be learning basic orienteering</a:t>
            </a:r>
            <a:r>
              <a:rPr lang="en-US" sz="1900" b="1" dirty="0" smtClean="0">
                <a:latin typeface="Comic Sans MS" panose="030F0702030302020204" pitchFamily="66" charset="0"/>
              </a:rPr>
              <a:t>.</a:t>
            </a:r>
            <a:endParaRPr lang="en-GB" sz="1900" b="1" dirty="0">
              <a:latin typeface="Comic Sans MS" panose="030F0702030302020204" pitchFamily="66" charset="0"/>
            </a:endParaRPr>
          </a:p>
          <a:p>
            <a:r>
              <a:rPr lang="en-GB" sz="1900" b="1" dirty="0">
                <a:latin typeface="Comic Sans MS" panose="030F0702030302020204" pitchFamily="66" charset="0"/>
              </a:rPr>
              <a:t>PE. can now be in inside and outside although it will be outside when we can.</a:t>
            </a:r>
          </a:p>
          <a:p>
            <a:r>
              <a:rPr lang="en-GB" sz="1900" b="1" dirty="0">
                <a:latin typeface="Comic Sans MS" panose="030F0702030302020204" pitchFamily="66" charset="0"/>
              </a:rPr>
              <a:t>Please ensure your child comes to school in polo shirt on a gym day and with appropriate shorts and indoor shoes that they can change into.</a:t>
            </a:r>
          </a:p>
          <a:p>
            <a:r>
              <a:rPr lang="en-GB" sz="1900" b="1" dirty="0" smtClean="0">
                <a:latin typeface="Comic Sans MS" panose="030F0702030302020204" pitchFamily="66" charset="0"/>
              </a:rPr>
              <a:t>Please </a:t>
            </a:r>
            <a:r>
              <a:rPr lang="en-GB" sz="1900" b="1" dirty="0">
                <a:latin typeface="Comic Sans MS" panose="030F0702030302020204" pitchFamily="66" charset="0"/>
              </a:rPr>
              <a:t>can you ensure your child has the appropriate jacket and shoes for these days</a:t>
            </a:r>
            <a:r>
              <a:rPr lang="en-GB" sz="1900" b="1" dirty="0" smtClean="0">
                <a:latin typeface="Comic Sans MS" panose="030F0702030302020204" pitchFamily="66" charset="0"/>
              </a:rPr>
              <a:t>.</a:t>
            </a:r>
          </a:p>
          <a:p>
            <a:r>
              <a:rPr lang="en-GB" sz="1900" b="1" dirty="0" smtClean="0">
                <a:latin typeface="Comic Sans MS" panose="030F0702030302020204" pitchFamily="66" charset="0"/>
              </a:rPr>
              <a:t>Please </a:t>
            </a:r>
            <a:r>
              <a:rPr lang="en-GB" sz="1900" b="1" dirty="0">
                <a:latin typeface="Comic Sans MS" panose="030F0702030302020204" pitchFamily="66" charset="0"/>
              </a:rPr>
              <a:t>also ensure that no jewellery is worn on P.E days and if your child cannot take their earrings out then please cover them in clear tape. This is for health and safety.</a:t>
            </a:r>
          </a:p>
          <a:p>
            <a:r>
              <a:rPr lang="en-GB" sz="1900" b="1" dirty="0">
                <a:latin typeface="Comic Sans MS" panose="030F0702030302020204" pitchFamily="66" charset="0"/>
              </a:rPr>
              <a:t>Please ensure your child’s name is on all of their belongings</a:t>
            </a:r>
            <a:r>
              <a:rPr lang="en-GB" sz="1900" b="1" dirty="0" smtClean="0">
                <a:latin typeface="Comic Sans MS" panose="030F0702030302020204" pitchFamily="66" charset="0"/>
              </a:rPr>
              <a:t>.</a:t>
            </a:r>
            <a:endParaRPr lang="en-GB" sz="1900" b="1" dirty="0" smtClean="0">
              <a:latin typeface="Comic Sans MS" panose="030F0702030302020204" pitchFamily="66" charset="0"/>
            </a:endParaRPr>
          </a:p>
          <a:p>
            <a:endParaRPr lang="en-GB" sz="1900" b="1" dirty="0">
              <a:latin typeface="Comic Sans MS" panose="030F0702030302020204" pitchFamily="66" charset="0"/>
            </a:endParaRPr>
          </a:p>
        </p:txBody>
      </p:sp>
      <p:sp>
        <p:nvSpPr>
          <p:cNvPr id="70" name="Rectangle 62">
            <a:extLst>
              <a:ext uri="{FF2B5EF4-FFF2-40B4-BE49-F238E27FC236}">
                <a16:creationId xmlns:a16="http://schemas.microsoft.com/office/drawing/2014/main" id="{4A2A0DDB-E413-4E2B-B622-D3E6D920B9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2632" y="3395975"/>
            <a:ext cx="4366052" cy="3004826"/>
          </a:xfrm>
          <a:prstGeom prst="rect">
            <a:avLst/>
          </a:prstGeom>
          <a:solidFill>
            <a:srgbClr val="32FF32">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1C02B4A7-953C-4B23-B109-BEA46155168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5560" r="9081"/>
          <a:stretch/>
        </p:blipFill>
        <p:spPr>
          <a:xfrm>
            <a:off x="7745620" y="3557016"/>
            <a:ext cx="3564855" cy="2660904"/>
          </a:xfrm>
          <a:prstGeom prst="rect">
            <a:avLst/>
          </a:prstGeom>
        </p:spPr>
      </p:pic>
      <p:sp>
        <p:nvSpPr>
          <p:cNvPr id="6" name="TextBox 5">
            <a:extLst>
              <a:ext uri="{FF2B5EF4-FFF2-40B4-BE49-F238E27FC236}">
                <a16:creationId xmlns:a16="http://schemas.microsoft.com/office/drawing/2014/main" id="{866197CB-E743-438A-BC0C-3B89D49350CB}"/>
              </a:ext>
            </a:extLst>
          </p:cNvPr>
          <p:cNvSpPr txBox="1"/>
          <p:nvPr/>
        </p:nvSpPr>
        <p:spPr>
          <a:xfrm>
            <a:off x="9043825" y="2571179"/>
            <a:ext cx="245932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www.weightymatters.ca/2011/05/3-meal-time-words-that-can-cripple.html">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nc-nd/3.0/">
                  <a:extLst>
                    <a:ext uri="{A12FA001-AC4F-418D-AE19-62706E023703}">
                      <ahyp:hlinkClr xmlns:ahyp="http://schemas.microsoft.com/office/drawing/2018/hyperlinkcolor" xmlns="" val="tx"/>
                    </a:ext>
                  </a:extLst>
                </a:hlinkClick>
              </a:rPr>
              <a:t>CC BY-NC-ND</a:t>
            </a:r>
            <a:endParaRPr lang="en-GB" sz="700">
              <a:solidFill>
                <a:srgbClr val="FFFFFF"/>
              </a:solidFill>
            </a:endParaRPr>
          </a:p>
        </p:txBody>
      </p:sp>
      <p:sp>
        <p:nvSpPr>
          <p:cNvPr id="9" name="TextBox 8">
            <a:extLst>
              <a:ext uri="{FF2B5EF4-FFF2-40B4-BE49-F238E27FC236}">
                <a16:creationId xmlns:a16="http://schemas.microsoft.com/office/drawing/2014/main" id="{5CEA8756-0A81-4530-8A46-1E32DC4EBCB6}"/>
              </a:ext>
            </a:extLst>
          </p:cNvPr>
          <p:cNvSpPr txBox="1"/>
          <p:nvPr/>
        </p:nvSpPr>
        <p:spPr>
          <a:xfrm>
            <a:off x="9003433" y="601786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s://commons.wikimedia.org/wiki/File:Man_Doing_Warm_Up_Exercise_Cartoon.svg">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7"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113797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0"/>
            <a:ext cx="4402377" cy="392277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290" name="Rectangle 2"/>
          <p:cNvSpPr>
            <a:spLocks noGrp="1" noChangeArrowheads="1"/>
          </p:cNvSpPr>
          <p:nvPr>
            <p:ph type="title"/>
          </p:nvPr>
        </p:nvSpPr>
        <p:spPr>
          <a:xfrm>
            <a:off x="774700" y="761999"/>
            <a:ext cx="3759200" cy="3300984"/>
          </a:xfrm>
        </p:spPr>
        <p:txBody>
          <a:bodyPr>
            <a:normAutofit/>
          </a:bodyPr>
          <a:lstStyle/>
          <a:p>
            <a:pPr eaLnBrk="1" hangingPunct="1"/>
            <a:r>
              <a:rPr lang="en-GB" altLang="en-US">
                <a:solidFill>
                  <a:srgbClr val="FFFFFF"/>
                </a:solidFill>
                <a:latin typeface="Berlin Sans FB" panose="020E0602020502020306" pitchFamily="34" charset="0"/>
              </a:rPr>
              <a:t>Homework</a:t>
            </a:r>
          </a:p>
        </p:txBody>
      </p:sp>
      <p:sp>
        <p:nvSpPr>
          <p:cNvPr id="79" name="Rectangle 78">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8344" y="446007"/>
            <a:ext cx="6684131" cy="3922776"/>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Rectangle 3"/>
          <p:cNvSpPr>
            <a:spLocks noGrp="1" noChangeArrowheads="1"/>
          </p:cNvSpPr>
          <p:nvPr>
            <p:ph type="body" idx="1"/>
          </p:nvPr>
        </p:nvSpPr>
        <p:spPr>
          <a:xfrm>
            <a:off x="5363497" y="446007"/>
            <a:ext cx="6038511" cy="4057539"/>
          </a:xfrm>
        </p:spPr>
        <p:txBody>
          <a:bodyPr anchor="ctr">
            <a:normAutofit fontScale="40000" lnSpcReduction="20000"/>
          </a:bodyPr>
          <a:lstStyle/>
          <a:p>
            <a:pPr marL="0" indent="0">
              <a:buNone/>
              <a:defRPr/>
            </a:pPr>
            <a:endParaRPr lang="en-GB" altLang="en-US" sz="1500" dirty="0">
              <a:latin typeface="Berlin Sans FB" panose="020E0602020502020306" pitchFamily="34" charset="0"/>
            </a:endParaRPr>
          </a:p>
          <a:p>
            <a:pPr>
              <a:defRPr/>
            </a:pPr>
            <a:r>
              <a:rPr lang="en-GB" altLang="en-US" sz="4200" dirty="0">
                <a:latin typeface="Comic Sans MS" panose="030F0702030302020204" pitchFamily="66" charset="0"/>
              </a:rPr>
              <a:t>All children have access to a Google Classroom account.</a:t>
            </a:r>
          </a:p>
          <a:p>
            <a:pPr>
              <a:defRPr/>
            </a:pPr>
            <a:r>
              <a:rPr lang="en-GB" altLang="en-US" sz="4200" dirty="0">
                <a:latin typeface="Comic Sans MS" panose="030F0702030302020204" pitchFamily="66" charset="0"/>
              </a:rPr>
              <a:t>The homework tasks will be a mixture of phonemes, reading, and numeracy to consolidate their learning in class.</a:t>
            </a:r>
          </a:p>
          <a:p>
            <a:pPr>
              <a:defRPr/>
            </a:pPr>
            <a:r>
              <a:rPr lang="en-GB" altLang="en-US" sz="4200" dirty="0">
                <a:latin typeface="Comic Sans MS" panose="030F0702030302020204" pitchFamily="66" charset="0"/>
              </a:rPr>
              <a:t>Jotters will be sent home for the work to be completed if it can’t be ‘handed in’ on Google Classroom.</a:t>
            </a:r>
          </a:p>
          <a:p>
            <a:pPr>
              <a:defRPr/>
            </a:pPr>
            <a:r>
              <a:rPr lang="en-GB" altLang="en-US" sz="4200" dirty="0">
                <a:latin typeface="Comic Sans MS" panose="030F0702030302020204" pitchFamily="66" charset="0"/>
              </a:rPr>
              <a:t>Can you please encourage your child to do independent reading every night!</a:t>
            </a:r>
          </a:p>
          <a:p>
            <a:pPr>
              <a:defRPr/>
            </a:pPr>
            <a:r>
              <a:rPr lang="en-GB" altLang="en-US" sz="4200" dirty="0">
                <a:latin typeface="Comic Sans MS" panose="030F0702030302020204" pitchFamily="66" charset="0"/>
              </a:rPr>
              <a:t>After 25 minutes of homework - STOP!!!</a:t>
            </a:r>
          </a:p>
          <a:p>
            <a:pPr marL="0" indent="0">
              <a:buNone/>
              <a:defRPr/>
            </a:pPr>
            <a:endParaRPr lang="en-GB" altLang="en-US" sz="4200" b="1" dirty="0">
              <a:latin typeface="Comic Sans MS" panose="030F0702030302020204" pitchFamily="66" charset="0"/>
            </a:endParaRPr>
          </a:p>
          <a:p>
            <a:pPr marL="0" indent="0">
              <a:buNone/>
              <a:defRPr/>
            </a:pPr>
            <a:r>
              <a:rPr lang="en-GB" altLang="en-US" sz="4200" b="1" dirty="0">
                <a:latin typeface="Comic Sans MS" panose="030F0702030302020204" pitchFamily="66" charset="0"/>
              </a:rPr>
              <a:t>If you are having difficult accessing Google Classroom, or for any reason do not have internet access, please get in touch to let us know and will make other arrangement.</a:t>
            </a:r>
          </a:p>
          <a:p>
            <a:pPr eaLnBrk="1" hangingPunct="1">
              <a:defRPr/>
            </a:pPr>
            <a:endParaRPr lang="en-GB" altLang="en-US" sz="1500" dirty="0">
              <a:latin typeface="Berlin Sans FB" pitchFamily="34" charset="0"/>
            </a:endParaRPr>
          </a:p>
          <a:p>
            <a:pPr marL="0" indent="0">
              <a:buNone/>
              <a:defRPr/>
            </a:pPr>
            <a:r>
              <a:rPr lang="en-GB" altLang="en-US" sz="1500" dirty="0">
                <a:latin typeface="Berlin Sans FB" pitchFamily="34" charset="0"/>
              </a:rPr>
              <a:t> </a:t>
            </a:r>
          </a:p>
          <a:p>
            <a:pPr eaLnBrk="1" hangingPunct="1">
              <a:buFontTx/>
              <a:buNone/>
              <a:defRPr/>
            </a:pPr>
            <a:endParaRPr lang="en-GB" altLang="en-US" sz="1500" dirty="0">
              <a:latin typeface="Berlin Sans FB" pitchFamily="34" charset="0"/>
            </a:endParaRPr>
          </a:p>
          <a:p>
            <a:pPr eaLnBrk="1" hangingPunct="1">
              <a:defRPr/>
            </a:pPr>
            <a:endParaRPr lang="en-GB" altLang="en-US" sz="1500" dirty="0"/>
          </a:p>
        </p:txBody>
      </p:sp>
      <p:sp>
        <p:nvSpPr>
          <p:cNvPr id="81" name="Rectangle 80">
            <a:extLst>
              <a:ext uri="{FF2B5EF4-FFF2-40B4-BE49-F238E27FC236}">
                <a16:creationId xmlns:a16="http://schemas.microsoft.com/office/drawing/2014/main" id="{05CC4153-3F0D-4F4C-8F12-E8FC3FA40A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538155"/>
            <a:ext cx="2112263" cy="185623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3" name="Rectangle 82">
            <a:extLst>
              <a:ext uri="{FF2B5EF4-FFF2-40B4-BE49-F238E27FC236}">
                <a16:creationId xmlns:a16="http://schemas.microsoft.com/office/drawing/2014/main" id="{D3028761-9F9B-4351-992E-55164DD6DD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344" y="4535424"/>
            <a:ext cx="2112264" cy="1856232"/>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292" name="Picture 4" descr="MM900040998[1]"/>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2906005" y="4835519"/>
            <a:ext cx="1805557" cy="12560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84">
            <a:extLst>
              <a:ext uri="{FF2B5EF4-FFF2-40B4-BE49-F238E27FC236}">
                <a16:creationId xmlns:a16="http://schemas.microsoft.com/office/drawing/2014/main" id="{77B95E54-858B-4F49-809C-E711C8EB0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7488" y="4535424"/>
            <a:ext cx="2112264" cy="1856232"/>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294" name="Picture 7" descr="MM900283874[1]"/>
          <p:cNvPicPr>
            <a:picLocks noChangeAspect="1" noChangeArrowheads="1" noCrop="1"/>
          </p:cNvPicPr>
          <p:nvPr/>
        </p:nvPicPr>
        <p:blipFill>
          <a:blip r:embed="rId4">
            <a:extLst>
              <a:ext uri="{28A0092B-C50C-407E-A947-70E740481C1C}">
                <a14:useLocalDpi xmlns:a14="http://schemas.microsoft.com/office/drawing/2010/main" val="0"/>
              </a:ext>
            </a:extLst>
          </a:blip>
          <a:stretch>
            <a:fillRect/>
          </a:stretch>
        </p:blipFill>
        <p:spPr bwMode="auto">
          <a:xfrm>
            <a:off x="5558692" y="4670188"/>
            <a:ext cx="1089855" cy="15867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ctangle 86">
            <a:extLst>
              <a:ext uri="{FF2B5EF4-FFF2-40B4-BE49-F238E27FC236}">
                <a16:creationId xmlns:a16="http://schemas.microsoft.com/office/drawing/2014/main" id="{32161A1C-CBC2-4CCE-97F7-ED23FB334F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2632" y="4535424"/>
            <a:ext cx="2112264" cy="1856232"/>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295" name="Picture 8" descr="MM900283665[1]"/>
          <p:cNvPicPr>
            <a:picLocks noChangeAspect="1" noChangeArrowheads="1" noCrop="1"/>
          </p:cNvPicPr>
          <p:nvPr/>
        </p:nvPicPr>
        <p:blipFill>
          <a:blip r:embed="rId5">
            <a:extLst>
              <a:ext uri="{28A0092B-C50C-407E-A947-70E740481C1C}">
                <a14:useLocalDpi xmlns:a14="http://schemas.microsoft.com/office/drawing/2010/main" val="0"/>
              </a:ext>
            </a:extLst>
          </a:blip>
          <a:stretch>
            <a:fillRect/>
          </a:stretch>
        </p:blipFill>
        <p:spPr bwMode="auto">
          <a:xfrm>
            <a:off x="7634026" y="4670187"/>
            <a:ext cx="1533811" cy="15867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88">
            <a:extLst>
              <a:ext uri="{FF2B5EF4-FFF2-40B4-BE49-F238E27FC236}">
                <a16:creationId xmlns:a16="http://schemas.microsoft.com/office/drawing/2014/main" id="{72843663-68E2-42BD-B6EE-C0E80B54A7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0" y="4535424"/>
            <a:ext cx="2112264" cy="1856232"/>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293" name="Picture 5" descr="MM900040998[1]"/>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9754553" y="4835518"/>
            <a:ext cx="1805557" cy="12560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685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1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0" name="Rectangle 2"/>
          <p:cNvSpPr>
            <a:spLocks noGrp="1" noChangeArrowheads="1"/>
          </p:cNvSpPr>
          <p:nvPr>
            <p:ph type="title"/>
          </p:nvPr>
        </p:nvSpPr>
        <p:spPr>
          <a:xfrm>
            <a:off x="524256" y="491260"/>
            <a:ext cx="6594189" cy="1625210"/>
          </a:xfrm>
        </p:spPr>
        <p:txBody>
          <a:bodyPr>
            <a:normAutofit/>
          </a:bodyPr>
          <a:lstStyle/>
          <a:p>
            <a:pPr algn="ctr" eaLnBrk="1" hangingPunct="1"/>
            <a:r>
              <a:rPr lang="en-GB" altLang="en-US" dirty="0">
                <a:solidFill>
                  <a:srgbClr val="FFFFFF"/>
                </a:solidFill>
                <a:latin typeface="Berlin Sans FB" panose="020E0602020502020306" pitchFamily="34" charset="0"/>
              </a:rPr>
              <a:t>Numeracy</a:t>
            </a:r>
          </a:p>
        </p:txBody>
      </p:sp>
      <p:sp>
        <p:nvSpPr>
          <p:cNvPr id="202" name="Rectangle 201">
            <a:extLst>
              <a:ext uri="{FF2B5EF4-FFF2-40B4-BE49-F238E27FC236}">
                <a16:creationId xmlns:a16="http://schemas.microsoft.com/office/drawing/2014/main" id="{33B81349-3A7E-4A66-9ED9-66E6F8E29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5FD1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Scottish Heinemann Maths 3: Textbook">
            <a:extLst>
              <a:ext uri="{FF2B5EF4-FFF2-40B4-BE49-F238E27FC236}">
                <a16:creationId xmlns:a16="http://schemas.microsoft.com/office/drawing/2014/main" id="{206A31D2-FC68-4311-870E-764549AB33E3}"/>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327547" y="2285372"/>
            <a:ext cx="3460936" cy="4249783"/>
          </a:xfrm>
          <a:prstGeom prst="rect">
            <a:avLst/>
          </a:prstGeom>
          <a:noFill/>
        </p:spPr>
      </p:pic>
      <p:sp>
        <p:nvSpPr>
          <p:cNvPr id="204" name="Rectangle 203">
            <a:extLst>
              <a:ext uri="{FF2B5EF4-FFF2-40B4-BE49-F238E27FC236}">
                <a16:creationId xmlns:a16="http://schemas.microsoft.com/office/drawing/2014/main" id="{4A37A7FF-19A5-40D8-8D0C-E780CBD330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5FD1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Picture 13" descr="Scottish Heinemann Maths 4: Textbook Single: Amazon.co.uk: Harry Styles:  9780435175399: Books">
            <a:extLst>
              <a:ext uri="{FF2B5EF4-FFF2-40B4-BE49-F238E27FC236}">
                <a16:creationId xmlns:a16="http://schemas.microsoft.com/office/drawing/2014/main" id="{664541DF-379A-40D2-B144-ABAE52E6E1AA}"/>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95934" y="2285372"/>
            <a:ext cx="3586697" cy="4249783"/>
          </a:xfrm>
          <a:prstGeom prst="rect">
            <a:avLst/>
          </a:prstGeom>
          <a:noFill/>
        </p:spPr>
      </p:pic>
      <p:sp>
        <p:nvSpPr>
          <p:cNvPr id="206" name="Rectangle 205">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9" name="Rectangle 3"/>
          <p:cNvSpPr>
            <a:spLocks noGrp="1" noChangeArrowheads="1"/>
          </p:cNvSpPr>
          <p:nvPr>
            <p:ph type="body" idx="1"/>
          </p:nvPr>
        </p:nvSpPr>
        <p:spPr>
          <a:xfrm>
            <a:off x="7582563" y="321733"/>
            <a:ext cx="4280253" cy="6213422"/>
          </a:xfrm>
        </p:spPr>
        <p:txBody>
          <a:bodyPr anchor="ctr">
            <a:normAutofit/>
          </a:bodyPr>
          <a:lstStyle/>
          <a:p>
            <a:pPr marL="0" indent="0">
              <a:buNone/>
              <a:defRPr/>
            </a:pPr>
            <a:endParaRPr lang="en-GB" altLang="en-US" sz="800" dirty="0">
              <a:solidFill>
                <a:srgbClr val="FFFFFF"/>
              </a:solidFill>
              <a:latin typeface="Berlin Sans FB" pitchFamily="34" charset="0"/>
            </a:endParaRPr>
          </a:p>
          <a:p>
            <a:pPr marL="0" indent="0">
              <a:buNone/>
              <a:defRPr/>
            </a:pPr>
            <a:r>
              <a:rPr lang="en-GB" altLang="en-US" sz="2000" dirty="0">
                <a:solidFill>
                  <a:srgbClr val="FFFFFF"/>
                </a:solidFill>
                <a:latin typeface="Comic Sans MS" panose="030F0702030302020204" pitchFamily="66" charset="0"/>
              </a:rPr>
              <a:t>In class….</a:t>
            </a:r>
          </a:p>
          <a:p>
            <a:pPr eaLnBrk="1" hangingPunct="1">
              <a:defRPr/>
            </a:pPr>
            <a:r>
              <a:rPr lang="en-GB" altLang="en-US" sz="2000" dirty="0">
                <a:solidFill>
                  <a:srgbClr val="FFFFFF"/>
                </a:solidFill>
                <a:latin typeface="Comic Sans MS" panose="030F0702030302020204" pitchFamily="66" charset="0"/>
              </a:rPr>
              <a:t>Variety of resources used – </a:t>
            </a:r>
            <a:r>
              <a:rPr lang="en-GB" altLang="en-US" sz="2000" dirty="0" smtClean="0">
                <a:solidFill>
                  <a:srgbClr val="FFFFFF"/>
                </a:solidFill>
                <a:latin typeface="Comic Sans MS" panose="030F0702030302020204" pitchFamily="66" charset="0"/>
              </a:rPr>
              <a:t>focus on developing skills and knowledge</a:t>
            </a:r>
            <a:endParaRPr lang="en-GB" altLang="en-US" sz="2000" dirty="0">
              <a:solidFill>
                <a:srgbClr val="FFFFFF"/>
              </a:solidFill>
              <a:latin typeface="Comic Sans MS" panose="030F0702030302020204" pitchFamily="66" charset="0"/>
            </a:endParaRPr>
          </a:p>
          <a:p>
            <a:pPr eaLnBrk="1" hangingPunct="1">
              <a:defRPr/>
            </a:pPr>
            <a:r>
              <a:rPr lang="en-GB" altLang="en-US" sz="2000" dirty="0">
                <a:solidFill>
                  <a:srgbClr val="FFFFFF"/>
                </a:solidFill>
                <a:latin typeface="Comic Sans MS" panose="030F0702030302020204" pitchFamily="66" charset="0"/>
              </a:rPr>
              <a:t>Class warm up</a:t>
            </a:r>
          </a:p>
          <a:p>
            <a:pPr eaLnBrk="1" hangingPunct="1">
              <a:defRPr/>
            </a:pPr>
            <a:r>
              <a:rPr lang="en-GB" altLang="en-US" sz="2000" dirty="0">
                <a:solidFill>
                  <a:srgbClr val="FFFFFF"/>
                </a:solidFill>
                <a:latin typeface="Comic Sans MS" panose="030F0702030302020204" pitchFamily="66" charset="0"/>
              </a:rPr>
              <a:t>Counting in stations of times tables</a:t>
            </a:r>
          </a:p>
          <a:p>
            <a:pPr eaLnBrk="1" hangingPunct="1">
              <a:defRPr/>
            </a:pPr>
            <a:r>
              <a:rPr lang="en-GB" altLang="en-US" sz="2000" dirty="0">
                <a:solidFill>
                  <a:srgbClr val="FFFFFF"/>
                </a:solidFill>
                <a:latin typeface="Comic Sans MS" panose="030F0702030302020204" pitchFamily="66" charset="0"/>
              </a:rPr>
              <a:t>Oral Counting: 2s, 5s, 10s Whole class games</a:t>
            </a:r>
          </a:p>
          <a:p>
            <a:pPr eaLnBrk="1" hangingPunct="1">
              <a:defRPr/>
            </a:pPr>
            <a:r>
              <a:rPr lang="en-GB" altLang="en-US" sz="2000" dirty="0">
                <a:solidFill>
                  <a:srgbClr val="FFFFFF"/>
                </a:solidFill>
                <a:latin typeface="Comic Sans MS" panose="030F0702030302020204" pitchFamily="66" charset="0"/>
              </a:rPr>
              <a:t>Floor games</a:t>
            </a:r>
          </a:p>
          <a:p>
            <a:pPr eaLnBrk="1" hangingPunct="1">
              <a:defRPr/>
            </a:pPr>
            <a:r>
              <a:rPr lang="en-GB" altLang="en-US" sz="2000" dirty="0">
                <a:solidFill>
                  <a:srgbClr val="FFFFFF"/>
                </a:solidFill>
                <a:latin typeface="Comic Sans MS" panose="030F0702030302020204" pitchFamily="66" charset="0"/>
              </a:rPr>
              <a:t>Times Table bingo</a:t>
            </a:r>
          </a:p>
          <a:p>
            <a:pPr eaLnBrk="1" hangingPunct="1">
              <a:defRPr/>
            </a:pPr>
            <a:r>
              <a:rPr lang="en-GB" altLang="en-US" sz="2000" dirty="0">
                <a:solidFill>
                  <a:srgbClr val="FFFFFF"/>
                </a:solidFill>
                <a:latin typeface="Comic Sans MS" panose="030F0702030302020204" pitchFamily="66" charset="0"/>
              </a:rPr>
              <a:t>Active games/approaches</a:t>
            </a:r>
          </a:p>
          <a:p>
            <a:pPr eaLnBrk="1" hangingPunct="1">
              <a:defRPr/>
            </a:pPr>
            <a:r>
              <a:rPr lang="en-GB" altLang="en-US" sz="2000" dirty="0">
                <a:solidFill>
                  <a:srgbClr val="FFFFFF"/>
                </a:solidFill>
                <a:latin typeface="Comic Sans MS" panose="030F0702030302020204" pitchFamily="66" charset="0"/>
              </a:rPr>
              <a:t>Independent follow up tasks </a:t>
            </a:r>
          </a:p>
          <a:p>
            <a:pPr eaLnBrk="1" hangingPunct="1">
              <a:defRPr/>
            </a:pPr>
            <a:r>
              <a:rPr lang="en-GB" altLang="en-US" sz="2000" dirty="0">
                <a:solidFill>
                  <a:srgbClr val="FFFFFF"/>
                </a:solidFill>
                <a:latin typeface="Comic Sans MS" panose="030F0702030302020204" pitchFamily="66" charset="0"/>
              </a:rPr>
              <a:t>Educational games on the Chrome Book</a:t>
            </a:r>
          </a:p>
          <a:p>
            <a:pPr eaLnBrk="1" hangingPunct="1">
              <a:defRPr/>
            </a:pPr>
            <a:r>
              <a:rPr lang="en-GB" altLang="en-US" sz="2000" dirty="0">
                <a:solidFill>
                  <a:srgbClr val="FFFFFF"/>
                </a:solidFill>
                <a:latin typeface="Comic Sans MS" panose="030F0702030302020204" pitchFamily="66" charset="0"/>
              </a:rPr>
              <a:t>Education City</a:t>
            </a:r>
          </a:p>
        </p:txBody>
      </p:sp>
      <p:sp>
        <p:nvSpPr>
          <p:cNvPr id="2" name="AutoShape 2" descr="Scottish Heinemann Maths 3: Textbook (9780435172510)">
            <a:extLst>
              <a:ext uri="{FF2B5EF4-FFF2-40B4-BE49-F238E27FC236}">
                <a16:creationId xmlns:a16="http://schemas.microsoft.com/office/drawing/2014/main" id="{CB9B5819-5984-4EF5-9AC4-585918A8109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71642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1156</Words>
  <Application>Microsoft Office PowerPoint</Application>
  <PresentationFormat>Widescreen</PresentationFormat>
  <Paragraphs>133</Paragraphs>
  <Slides>19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Berlin Sans FB</vt:lpstr>
      <vt:lpstr>Berlin Sans FB Demi</vt:lpstr>
      <vt:lpstr>Calibri</vt:lpstr>
      <vt:lpstr>Calibri Light</vt:lpstr>
      <vt:lpstr>Comic Sans MS</vt:lpstr>
      <vt:lpstr>Futura Hv</vt:lpstr>
      <vt:lpstr>Office Theme</vt:lpstr>
      <vt:lpstr>Welcome to Primary 4</vt:lpstr>
      <vt:lpstr> The Purpose of this Powerpoint…</vt:lpstr>
      <vt:lpstr>Classroom Layout  The P4 Classroom desks in groups</vt:lpstr>
      <vt:lpstr>Our Classroom</vt:lpstr>
      <vt:lpstr>Hand washing</vt:lpstr>
      <vt:lpstr>Promoting Positive Behaviour</vt:lpstr>
      <vt:lpstr> P.E. Days  Tuesdays and Friday </vt:lpstr>
      <vt:lpstr>Homework</vt:lpstr>
      <vt:lpstr>Numeracy</vt:lpstr>
      <vt:lpstr>Numeracy</vt:lpstr>
      <vt:lpstr>Phonics</vt:lpstr>
      <vt:lpstr>Reading</vt:lpstr>
      <vt:lpstr>The children were introduced to their reading buddy.  A little soft toy that they can read out loud to. Everyone loves their reading buddies.</vt:lpstr>
      <vt:lpstr> Photos of our Reading Buddies</vt:lpstr>
      <vt:lpstr>Writing</vt:lpstr>
      <vt:lpstr>Reading Books</vt:lpstr>
      <vt:lpstr>Health and Wellbeing</vt:lpstr>
      <vt:lpstr>Art with Mrs Hughes The children have been learning about the Spanish architect Antoni Gaudi.  Here is a wall display of their work.</vt:lpstr>
      <vt:lpstr>A few points to remember:  Please remember that due to the current climate, children are not allowed to bring toys in from home.  Children are encouraged to bring a healthy snack e.g an apple or banana along with a drink of water or fruit juice.  As a Health Promoting school children are not allowed cans, fizzy juice or chewing gum.  We have some pupils with nut allergies, so please ensure no nut based products are brought to school.   Please remember that there is regular communication through the school app and Twitter so it would be great if you could download these if you haven’t already.           @Stmarksrutherg2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Primary 4</dc:title>
  <dc:creator>Colette Tognini</dc:creator>
  <cp:lastModifiedBy>odonnelle60</cp:lastModifiedBy>
  <cp:revision>20</cp:revision>
  <dcterms:created xsi:type="dcterms:W3CDTF">2020-10-01T21:38:47Z</dcterms:created>
  <dcterms:modified xsi:type="dcterms:W3CDTF">2021-08-30T16:17:38Z</dcterms:modified>
</cp:coreProperties>
</file>