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6" r:id="rId2"/>
    <p:sldId id="270" r:id="rId3"/>
    <p:sldId id="271" r:id="rId4"/>
    <p:sldId id="272" r:id="rId5"/>
    <p:sldId id="273" r:id="rId6"/>
    <p:sldId id="292" r:id="rId7"/>
    <p:sldId id="293" r:id="rId8"/>
    <p:sldId id="274" r:id="rId9"/>
    <p:sldId id="276" r:id="rId10"/>
    <p:sldId id="288" r:id="rId11"/>
    <p:sldId id="286" r:id="rId12"/>
    <p:sldId id="300" r:id="rId13"/>
    <p:sldId id="301" r:id="rId14"/>
    <p:sldId id="291" r:id="rId15"/>
    <p:sldId id="289" r:id="rId16"/>
    <p:sldId id="299" r:id="rId17"/>
    <p:sldId id="297" r:id="rId18"/>
    <p:sldId id="298" r:id="rId19"/>
    <p:sldId id="302" r:id="rId20"/>
    <p:sldId id="303" r:id="rId21"/>
    <p:sldId id="287" r:id="rId22"/>
    <p:sldId id="304" r:id="rId23"/>
    <p:sldId id="296" r:id="rId24"/>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58" autoAdjust="0"/>
  </p:normalViewPr>
  <p:slideViewPr>
    <p:cSldViewPr snapToGrid="0">
      <p:cViewPr varScale="1">
        <p:scale>
          <a:sx n="57" d="100"/>
          <a:sy n="57" d="100"/>
        </p:scale>
        <p:origin x="1236"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68AC26C-856C-45F5-AA11-E56CF76C01B7}" type="datetimeFigureOut">
              <a:rPr lang="en-GB" smtClean="0"/>
              <a:t>30/08/2021</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F0CC651-049B-491C-B850-13DFACF8958E}" type="slidenum">
              <a:rPr lang="en-GB" smtClean="0"/>
              <a:t>‹#›</a:t>
            </a:fld>
            <a:endParaRPr lang="en-GB"/>
          </a:p>
        </p:txBody>
      </p:sp>
    </p:spTree>
    <p:extLst>
      <p:ext uri="{BB962C8B-B14F-4D97-AF65-F5344CB8AC3E}">
        <p14:creationId xmlns:p14="http://schemas.microsoft.com/office/powerpoint/2010/main" val="213218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0CC651-049B-491C-B850-13DFACF8958E}" type="slidenum">
              <a:rPr lang="en-GB" smtClean="0"/>
              <a:t>1</a:t>
            </a:fld>
            <a:endParaRPr lang="en-GB"/>
          </a:p>
        </p:txBody>
      </p:sp>
    </p:spTree>
    <p:extLst>
      <p:ext uri="{BB962C8B-B14F-4D97-AF65-F5344CB8AC3E}">
        <p14:creationId xmlns:p14="http://schemas.microsoft.com/office/powerpoint/2010/main" val="2551004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0CC651-049B-491C-B850-13DFACF8958E}" type="slidenum">
              <a:rPr lang="en-GB" smtClean="0"/>
              <a:t>10</a:t>
            </a:fld>
            <a:endParaRPr lang="en-GB"/>
          </a:p>
        </p:txBody>
      </p:sp>
    </p:spTree>
    <p:extLst>
      <p:ext uri="{BB962C8B-B14F-4D97-AF65-F5344CB8AC3E}">
        <p14:creationId xmlns:p14="http://schemas.microsoft.com/office/powerpoint/2010/main" val="1328934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0CC651-049B-491C-B850-13DFACF8958E}" type="slidenum">
              <a:rPr lang="en-GB" smtClean="0"/>
              <a:t>11</a:t>
            </a:fld>
            <a:endParaRPr lang="en-GB"/>
          </a:p>
        </p:txBody>
      </p:sp>
    </p:spTree>
    <p:extLst>
      <p:ext uri="{BB962C8B-B14F-4D97-AF65-F5344CB8AC3E}">
        <p14:creationId xmlns:p14="http://schemas.microsoft.com/office/powerpoint/2010/main" val="103871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0CC651-049B-491C-B850-13DFACF8958E}" type="slidenum">
              <a:rPr lang="en-GB" smtClean="0"/>
              <a:t>12</a:t>
            </a:fld>
            <a:endParaRPr lang="en-GB"/>
          </a:p>
        </p:txBody>
      </p:sp>
    </p:spTree>
    <p:extLst>
      <p:ext uri="{BB962C8B-B14F-4D97-AF65-F5344CB8AC3E}">
        <p14:creationId xmlns:p14="http://schemas.microsoft.com/office/powerpoint/2010/main" val="456374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0CC651-049B-491C-B850-13DFACF8958E}" type="slidenum">
              <a:rPr lang="en-GB" smtClean="0"/>
              <a:t>13</a:t>
            </a:fld>
            <a:endParaRPr lang="en-GB"/>
          </a:p>
        </p:txBody>
      </p:sp>
    </p:spTree>
    <p:extLst>
      <p:ext uri="{BB962C8B-B14F-4D97-AF65-F5344CB8AC3E}">
        <p14:creationId xmlns:p14="http://schemas.microsoft.com/office/powerpoint/2010/main" val="1265090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0CC651-049B-491C-B850-13DFACF8958E}" type="slidenum">
              <a:rPr lang="en-GB" smtClean="0"/>
              <a:t>14</a:t>
            </a:fld>
            <a:endParaRPr lang="en-GB"/>
          </a:p>
        </p:txBody>
      </p:sp>
    </p:spTree>
    <p:extLst>
      <p:ext uri="{BB962C8B-B14F-4D97-AF65-F5344CB8AC3E}">
        <p14:creationId xmlns:p14="http://schemas.microsoft.com/office/powerpoint/2010/main" val="768217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0CC651-049B-491C-B850-13DFACF8958E}" type="slidenum">
              <a:rPr lang="en-GB" smtClean="0"/>
              <a:t>15</a:t>
            </a:fld>
            <a:endParaRPr lang="en-GB"/>
          </a:p>
        </p:txBody>
      </p:sp>
    </p:spTree>
    <p:extLst>
      <p:ext uri="{BB962C8B-B14F-4D97-AF65-F5344CB8AC3E}">
        <p14:creationId xmlns:p14="http://schemas.microsoft.com/office/powerpoint/2010/main" val="3768588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0CC651-049B-491C-B850-13DFACF8958E}" type="slidenum">
              <a:rPr lang="en-GB" smtClean="0"/>
              <a:t>16</a:t>
            </a:fld>
            <a:endParaRPr lang="en-GB"/>
          </a:p>
        </p:txBody>
      </p:sp>
    </p:spTree>
    <p:extLst>
      <p:ext uri="{BB962C8B-B14F-4D97-AF65-F5344CB8AC3E}">
        <p14:creationId xmlns:p14="http://schemas.microsoft.com/office/powerpoint/2010/main" val="193349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0CC651-049B-491C-B850-13DFACF8958E}" type="slidenum">
              <a:rPr lang="en-GB" smtClean="0"/>
              <a:t>17</a:t>
            </a:fld>
            <a:endParaRPr lang="en-GB"/>
          </a:p>
        </p:txBody>
      </p:sp>
    </p:spTree>
    <p:extLst>
      <p:ext uri="{BB962C8B-B14F-4D97-AF65-F5344CB8AC3E}">
        <p14:creationId xmlns:p14="http://schemas.microsoft.com/office/powerpoint/2010/main" val="3608913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0CC651-049B-491C-B850-13DFACF8958E}" type="slidenum">
              <a:rPr lang="en-GB" smtClean="0"/>
              <a:t>18</a:t>
            </a:fld>
            <a:endParaRPr lang="en-GB"/>
          </a:p>
        </p:txBody>
      </p:sp>
    </p:spTree>
    <p:extLst>
      <p:ext uri="{BB962C8B-B14F-4D97-AF65-F5344CB8AC3E}">
        <p14:creationId xmlns:p14="http://schemas.microsoft.com/office/powerpoint/2010/main" val="3194929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0CC651-049B-491C-B850-13DFACF8958E}" type="slidenum">
              <a:rPr lang="en-GB" smtClean="0"/>
              <a:t>21</a:t>
            </a:fld>
            <a:endParaRPr lang="en-GB"/>
          </a:p>
        </p:txBody>
      </p:sp>
    </p:spTree>
    <p:extLst>
      <p:ext uri="{BB962C8B-B14F-4D97-AF65-F5344CB8AC3E}">
        <p14:creationId xmlns:p14="http://schemas.microsoft.com/office/powerpoint/2010/main" val="230711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0CC651-049B-491C-B850-13DFACF8958E}" type="slidenum">
              <a:rPr lang="en-GB" smtClean="0"/>
              <a:t>2</a:t>
            </a:fld>
            <a:endParaRPr lang="en-GB"/>
          </a:p>
        </p:txBody>
      </p:sp>
    </p:spTree>
    <p:extLst>
      <p:ext uri="{BB962C8B-B14F-4D97-AF65-F5344CB8AC3E}">
        <p14:creationId xmlns:p14="http://schemas.microsoft.com/office/powerpoint/2010/main" val="2037004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0CC651-049B-491C-B850-13DFACF8958E}" type="slidenum">
              <a:rPr lang="en-GB" smtClean="0"/>
              <a:t>22</a:t>
            </a:fld>
            <a:endParaRPr lang="en-GB"/>
          </a:p>
        </p:txBody>
      </p:sp>
    </p:spTree>
    <p:extLst>
      <p:ext uri="{BB962C8B-B14F-4D97-AF65-F5344CB8AC3E}">
        <p14:creationId xmlns:p14="http://schemas.microsoft.com/office/powerpoint/2010/main" val="2185509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0CC651-049B-491C-B850-13DFACF8958E}" type="slidenum">
              <a:rPr lang="en-GB" smtClean="0"/>
              <a:t>23</a:t>
            </a:fld>
            <a:endParaRPr lang="en-GB"/>
          </a:p>
        </p:txBody>
      </p:sp>
    </p:spTree>
    <p:extLst>
      <p:ext uri="{BB962C8B-B14F-4D97-AF65-F5344CB8AC3E}">
        <p14:creationId xmlns:p14="http://schemas.microsoft.com/office/powerpoint/2010/main" val="354449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0CC651-049B-491C-B850-13DFACF8958E}" type="slidenum">
              <a:rPr lang="en-GB" smtClean="0"/>
              <a:t>3</a:t>
            </a:fld>
            <a:endParaRPr lang="en-GB"/>
          </a:p>
        </p:txBody>
      </p:sp>
    </p:spTree>
    <p:extLst>
      <p:ext uri="{BB962C8B-B14F-4D97-AF65-F5344CB8AC3E}">
        <p14:creationId xmlns:p14="http://schemas.microsoft.com/office/powerpoint/2010/main" val="272309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0CC651-049B-491C-B850-13DFACF8958E}" type="slidenum">
              <a:rPr lang="en-GB" smtClean="0"/>
              <a:t>4</a:t>
            </a:fld>
            <a:endParaRPr lang="en-GB"/>
          </a:p>
        </p:txBody>
      </p:sp>
    </p:spTree>
    <p:extLst>
      <p:ext uri="{BB962C8B-B14F-4D97-AF65-F5344CB8AC3E}">
        <p14:creationId xmlns:p14="http://schemas.microsoft.com/office/powerpoint/2010/main" val="720728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0CC651-049B-491C-B850-13DFACF8958E}" type="slidenum">
              <a:rPr lang="en-GB" smtClean="0"/>
              <a:t>5</a:t>
            </a:fld>
            <a:endParaRPr lang="en-GB"/>
          </a:p>
        </p:txBody>
      </p:sp>
    </p:spTree>
    <p:extLst>
      <p:ext uri="{BB962C8B-B14F-4D97-AF65-F5344CB8AC3E}">
        <p14:creationId xmlns:p14="http://schemas.microsoft.com/office/powerpoint/2010/main" val="222170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0CC651-049B-491C-B850-13DFACF8958E}" type="slidenum">
              <a:rPr lang="en-GB" smtClean="0"/>
              <a:t>6</a:t>
            </a:fld>
            <a:endParaRPr lang="en-GB"/>
          </a:p>
        </p:txBody>
      </p:sp>
    </p:spTree>
    <p:extLst>
      <p:ext uri="{BB962C8B-B14F-4D97-AF65-F5344CB8AC3E}">
        <p14:creationId xmlns:p14="http://schemas.microsoft.com/office/powerpoint/2010/main" val="583930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0CC651-049B-491C-B850-13DFACF8958E}" type="slidenum">
              <a:rPr lang="en-GB" smtClean="0"/>
              <a:t>7</a:t>
            </a:fld>
            <a:endParaRPr lang="en-GB"/>
          </a:p>
        </p:txBody>
      </p:sp>
    </p:spTree>
    <p:extLst>
      <p:ext uri="{BB962C8B-B14F-4D97-AF65-F5344CB8AC3E}">
        <p14:creationId xmlns:p14="http://schemas.microsoft.com/office/powerpoint/2010/main" val="1268246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0CC651-049B-491C-B850-13DFACF8958E}" type="slidenum">
              <a:rPr lang="en-GB" smtClean="0"/>
              <a:t>8</a:t>
            </a:fld>
            <a:endParaRPr lang="en-GB"/>
          </a:p>
        </p:txBody>
      </p:sp>
    </p:spTree>
    <p:extLst>
      <p:ext uri="{BB962C8B-B14F-4D97-AF65-F5344CB8AC3E}">
        <p14:creationId xmlns:p14="http://schemas.microsoft.com/office/powerpoint/2010/main" val="204083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0CC651-049B-491C-B850-13DFACF8958E}" type="slidenum">
              <a:rPr lang="en-GB" smtClean="0"/>
              <a:t>9</a:t>
            </a:fld>
            <a:endParaRPr lang="en-GB"/>
          </a:p>
        </p:txBody>
      </p:sp>
    </p:spTree>
    <p:extLst>
      <p:ext uri="{BB962C8B-B14F-4D97-AF65-F5344CB8AC3E}">
        <p14:creationId xmlns:p14="http://schemas.microsoft.com/office/powerpoint/2010/main" val="109283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2BCAB9-2DDA-41BA-999E-ACCD19465F16}"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3719304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2BCAB9-2DDA-41BA-999E-ACCD19465F16}"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55634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2BCAB9-2DDA-41BA-999E-ACCD19465F16}"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16336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2BCAB9-2DDA-41BA-999E-ACCD19465F16}"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237584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BCAB9-2DDA-41BA-999E-ACCD19465F16}"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308213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2BCAB9-2DDA-41BA-999E-ACCD19465F16}"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1860280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2BCAB9-2DDA-41BA-999E-ACCD19465F16}" type="datetimeFigureOut">
              <a:rPr lang="en-GB" smtClean="0"/>
              <a:t>30/08/2021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201799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2BCAB9-2DDA-41BA-999E-ACCD19465F16}" type="datetimeFigureOut">
              <a:rPr lang="en-GB" smtClean="0"/>
              <a:t>30/08/2021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227455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BCAB9-2DDA-41BA-999E-ACCD19465F16}" type="datetimeFigureOut">
              <a:rPr lang="en-GB" smtClean="0"/>
              <a:t>30/08/2021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41441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BCAB9-2DDA-41BA-999E-ACCD19465F16}"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390721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BCAB9-2DDA-41BA-999E-ACCD19465F16}"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51C875-E00A-4221-B149-4EE70FC43920}" type="slidenum">
              <a:rPr lang="en-GB" smtClean="0"/>
              <a:t>‹#›</a:t>
            </a:fld>
            <a:endParaRPr lang="en-GB"/>
          </a:p>
        </p:txBody>
      </p:sp>
    </p:spTree>
    <p:extLst>
      <p:ext uri="{BB962C8B-B14F-4D97-AF65-F5344CB8AC3E}">
        <p14:creationId xmlns:p14="http://schemas.microsoft.com/office/powerpoint/2010/main" val="206448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BCAB9-2DDA-41BA-999E-ACCD19465F16}" type="datetimeFigureOut">
              <a:rPr lang="en-GB" smtClean="0"/>
              <a:t>30/08/2021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1C875-E00A-4221-B149-4EE70FC43920}" type="slidenum">
              <a:rPr lang="en-GB" smtClean="0"/>
              <a:t>‹#›</a:t>
            </a:fld>
            <a:endParaRPr lang="en-GB"/>
          </a:p>
        </p:txBody>
      </p:sp>
    </p:spTree>
    <p:extLst>
      <p:ext uri="{BB962C8B-B14F-4D97-AF65-F5344CB8AC3E}">
        <p14:creationId xmlns:p14="http://schemas.microsoft.com/office/powerpoint/2010/main" val="403063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gif"/></Relationships>
</file>

<file path=ppt/slides/_rels/slide12.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gif"/><Relationship Id="rId4" Type="http://schemas.openxmlformats.org/officeDocument/2006/relationships/image" Target="../media/image28.gif"/></Relationships>
</file>

<file path=ppt/slides/_rels/slide1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gif"/><Relationship Id="rId7"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6.gif"/><Relationship Id="rId7"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38.jpeg"/><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3" Type="http://schemas.openxmlformats.org/officeDocument/2006/relationships/image" Target="../media/image36.gif"/><Relationship Id="rId7"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38.jpeg"/><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52.gif"/></Relationships>
</file>

<file path=ppt/slides/_rels/slide2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hyperlink" Target="http://uk.wrs.yahoo.com/_ylt=A0WTf2sHpYtMmHUAJwpNBQx.;_ylu=X3oDMTBqamdoM3Q5BHBvcwMxMgRzZWMDc3IEdnRpZAM-/SIG=1ilcs0k46/EXP=1284306567/**http:/uk.images.search.yahoo.com/images/view?back=http://uk.images.search.yahoo.com/search/images?p=scottish+heinemann+maths&amp;ei=utf-8&amp;fr=yfp-t-702&amp;w=400&amp;h=291&amp;imgurl=www.heinemann.co.uk/shared/covers/bigcovers/9780435175658.jpg&amp;rurl=http://www.heinemann.co.uk/Series/product.aspx?isbn=9780435175658&amp;size=39k&amp;name=Scottish+Hein+Ma...&amp;p=scottish+heinemann+maths&amp;oid=9bc509ac8a220bf8&amp;fr2=&amp;no=12&amp;tt=32&amp;sigr=12191vd2p&amp;sigi=11tvnpb54&amp;sigb=1306nog0g" TargetMode="External"/><Relationship Id="rId7"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10" Type="http://schemas.openxmlformats.org/officeDocument/2006/relationships/image" Target="../media/image16.gif"/><Relationship Id="rId4" Type="http://schemas.openxmlformats.org/officeDocument/2006/relationships/image" Target="../media/image10.jpeg"/><Relationship Id="rId9" Type="http://schemas.openxmlformats.org/officeDocument/2006/relationships/image" Target="../media/image15.gif"/></Relationships>
</file>

<file path=ppt/slides/_rels/slide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hyperlink" Target="http://uk.wrs.yahoo.com/_ylt=A0WTf2sHpYtMmHUAJwpNBQx.;_ylu=X3oDMTBqamdoM3Q5BHBvcwMxMgRzZWMDc3IEdnRpZAM-/SIG=1ilcs0k46/EXP=1284306567/**http:/uk.images.search.yahoo.com/images/view?back=http://uk.images.search.yahoo.com/search/images?p=scottish+heinemann+maths&amp;ei=utf-8&amp;fr=yfp-t-702&amp;w=400&amp;h=291&amp;imgurl=www.heinemann.co.uk/shared/covers/bigcovers/9780435175658.jpg&amp;rurl=http://www.heinemann.co.uk/Series/product.aspx?isbn=9780435175658&amp;size=39k&amp;name=Scottish+Hein+Ma...&amp;p=scottish+heinemann+maths&amp;oid=9bc509ac8a220bf8&amp;fr2=&amp;no=12&amp;tt=32&amp;sigr=12191vd2p&amp;sigi=11tvnpb54&amp;sigb=1306nog0g" TargetMode="External"/><Relationship Id="rId7" Type="http://schemas.openxmlformats.org/officeDocument/2006/relationships/image" Target="../media/image13.gif"/><Relationship Id="rId12"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gif"/><Relationship Id="rId11" Type="http://schemas.openxmlformats.org/officeDocument/2006/relationships/image" Target="../media/image17.jpeg"/><Relationship Id="rId5" Type="http://schemas.openxmlformats.org/officeDocument/2006/relationships/image" Target="../media/image11.gif"/><Relationship Id="rId10" Type="http://schemas.openxmlformats.org/officeDocument/2006/relationships/image" Target="../media/image16.gif"/><Relationship Id="rId4" Type="http://schemas.openxmlformats.org/officeDocument/2006/relationships/image" Target="../media/image10.jpeg"/><Relationship Id="rId9" Type="http://schemas.openxmlformats.org/officeDocument/2006/relationships/image" Target="../media/image15.gif"/></Relationships>
</file>

<file path=ppt/slides/_rels/slide7.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hyperlink" Target="http://uk.wrs.yahoo.com/_ylt=A0WTf2sHpYtMmHUAJwpNBQx.;_ylu=X3oDMTBqamdoM3Q5BHBvcwMxMgRzZWMDc3IEdnRpZAM-/SIG=1ilcs0k46/EXP=1284306567/**http:/uk.images.search.yahoo.com/images/view?back=http://uk.images.search.yahoo.com/search/images?p=scottish+heinemann+maths&amp;ei=utf-8&amp;fr=yfp-t-702&amp;w=400&amp;h=291&amp;imgurl=www.heinemann.co.uk/shared/covers/bigcovers/9780435175658.jpg&amp;rurl=http://www.heinemann.co.uk/Series/product.aspx?isbn=9780435175658&amp;size=39k&amp;name=Scottish+Hein+Ma...&amp;p=scottish+heinemann+maths&amp;oid=9bc509ac8a220bf8&amp;fr2=&amp;no=12&amp;tt=32&amp;sigr=12191vd2p&amp;sigi=11tvnpb54&amp;sigb=1306nog0g" TargetMode="External"/><Relationship Id="rId7" Type="http://schemas.openxmlformats.org/officeDocument/2006/relationships/image" Target="../media/image13.gif"/><Relationship Id="rId12"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gif"/><Relationship Id="rId11" Type="http://schemas.openxmlformats.org/officeDocument/2006/relationships/image" Target="../media/image19.jpeg"/><Relationship Id="rId5" Type="http://schemas.openxmlformats.org/officeDocument/2006/relationships/image" Target="../media/image11.gif"/><Relationship Id="rId10" Type="http://schemas.openxmlformats.org/officeDocument/2006/relationships/image" Target="../media/image16.gif"/><Relationship Id="rId4" Type="http://schemas.openxmlformats.org/officeDocument/2006/relationships/image" Target="../media/image10.jpeg"/><Relationship Id="rId9" Type="http://schemas.openxmlformats.org/officeDocument/2006/relationships/image" Target="../media/image15.gif"/></Relationships>
</file>

<file path=ppt/slides/_rels/slide8.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hyperlink" Target="http://uk.wrs.yahoo.com/_ylt=A0WTf2sHpYtMmHUAJwpNBQx.;_ylu=X3oDMTBqamdoM3Q5BHBvcwMxMgRzZWMDc3IEdnRpZAM-/SIG=1ilcs0k46/EXP=1284306567/**http:/uk.images.search.yahoo.com/images/view?back=http://uk.images.search.yahoo.com/search/images?p=scottish+heinemann+maths&amp;ei=utf-8&amp;fr=yfp-t-702&amp;w=400&amp;h=291&amp;imgurl=www.heinemann.co.uk/shared/covers/bigcovers/9780435175658.jpg&amp;rurl=http://www.heinemann.co.uk/Series/product.aspx?isbn=9780435175658&amp;size=39k&amp;name=Scottish+Hein+Ma...&amp;p=scottish+heinemann+maths&amp;oid=9bc509ac8a220bf8&amp;fr2=&amp;no=12&amp;tt=32&amp;sigr=12191vd2p&amp;sigi=11tvnpb54&amp;sigb=1306nog0g" TargetMode="External"/><Relationship Id="rId7"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10" Type="http://schemas.openxmlformats.org/officeDocument/2006/relationships/image" Target="../media/image16.gif"/><Relationship Id="rId4" Type="http://schemas.openxmlformats.org/officeDocument/2006/relationships/image" Target="../media/image10.jpeg"/><Relationship Id="rId9"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882" y="72410"/>
            <a:ext cx="10515600" cy="1325563"/>
          </a:xfrm>
        </p:spPr>
        <p:txBody>
          <a:bodyPr>
            <a:normAutofit/>
          </a:bodyPr>
          <a:lstStyle/>
          <a:p>
            <a:pPr algn="ctr"/>
            <a:r>
              <a:rPr lang="en-GB" sz="6600" b="1" u="sng" dirty="0" smtClean="0">
                <a:solidFill>
                  <a:schemeClr val="accent6">
                    <a:lumMod val="75000"/>
                  </a:schemeClr>
                </a:solidFill>
                <a:cs typeface="Aharoni" panose="02010803020104030203" pitchFamily="2" charset="-79"/>
              </a:rPr>
              <a:t>Welcome to P7!</a:t>
            </a:r>
            <a:endParaRPr lang="en-GB" sz="6600" b="1" u="sng" dirty="0">
              <a:solidFill>
                <a:schemeClr val="accent6">
                  <a:lumMod val="75000"/>
                </a:schemeClr>
              </a:solidFill>
              <a:cs typeface="Aharoni" panose="02010803020104030203" pitchFamily="2" charset="-79"/>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101" y="1397973"/>
            <a:ext cx="6927136" cy="519535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49" y="379591"/>
            <a:ext cx="1466142" cy="146614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391" y="379591"/>
            <a:ext cx="1466142" cy="146614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05" y="5127183"/>
            <a:ext cx="1466142" cy="146614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391" y="5127183"/>
            <a:ext cx="1466142" cy="1466142"/>
          </a:xfrm>
          <a:prstGeom prst="rect">
            <a:avLst/>
          </a:prstGeom>
        </p:spPr>
      </p:pic>
    </p:spTree>
    <p:extLst>
      <p:ext uri="{BB962C8B-B14F-4D97-AF65-F5344CB8AC3E}">
        <p14:creationId xmlns:p14="http://schemas.microsoft.com/office/powerpoint/2010/main" val="2291943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000" dirty="0" smtClean="0">
                <a:solidFill>
                  <a:srgbClr val="00B050"/>
                </a:solidFill>
                <a:latin typeface="Berlin Sans FB" panose="020E0602020502020306" pitchFamily="34" charset="0"/>
              </a:rPr>
              <a:t>Spelling</a:t>
            </a:r>
            <a:endParaRPr lang="en-GB" sz="8000" dirty="0">
              <a:solidFill>
                <a:srgbClr val="00B050"/>
              </a:solidFill>
              <a:latin typeface="Berlin Sans FB" panose="020E0602020502020306" pitchFamily="34" charset="0"/>
            </a:endParaRPr>
          </a:p>
        </p:txBody>
      </p:sp>
      <p:sp>
        <p:nvSpPr>
          <p:cNvPr id="3" name="Content Placeholder 2"/>
          <p:cNvSpPr>
            <a:spLocks noGrp="1"/>
          </p:cNvSpPr>
          <p:nvPr>
            <p:ph idx="1"/>
          </p:nvPr>
        </p:nvSpPr>
        <p:spPr/>
        <p:txBody>
          <a:bodyPr/>
          <a:lstStyle/>
          <a:p>
            <a:r>
              <a:rPr lang="en-GB" altLang="en-US" dirty="0">
                <a:latin typeface="Berlin Sans FB" pitchFamily="34" charset="0"/>
              </a:rPr>
              <a:t>Phonological awareness and Spelling – North Lanarkshire Active Literacy Programme, phonics and common words</a:t>
            </a:r>
          </a:p>
          <a:p>
            <a:r>
              <a:rPr lang="en-GB" altLang="en-US" dirty="0">
                <a:latin typeface="Berlin Sans FB" pitchFamily="34" charset="0"/>
              </a:rPr>
              <a:t>Active approaches – </a:t>
            </a:r>
            <a:r>
              <a:rPr lang="en-GB" altLang="en-US" dirty="0" smtClean="0">
                <a:latin typeface="Berlin Sans FB" pitchFamily="34" charset="0"/>
              </a:rPr>
              <a:t>games, magnetic </a:t>
            </a:r>
            <a:r>
              <a:rPr lang="en-GB" altLang="en-US" dirty="0">
                <a:latin typeface="Berlin Sans FB" pitchFamily="34" charset="0"/>
              </a:rPr>
              <a:t>letters, Five </a:t>
            </a:r>
            <a:r>
              <a:rPr lang="en-GB" altLang="en-US" dirty="0" smtClean="0">
                <a:latin typeface="Berlin Sans FB" pitchFamily="34" charset="0"/>
              </a:rPr>
              <a:t>Finger </a:t>
            </a:r>
            <a:r>
              <a:rPr lang="en-GB" altLang="en-US" dirty="0">
                <a:latin typeface="Berlin Sans FB" pitchFamily="34" charset="0"/>
              </a:rPr>
              <a:t>R</a:t>
            </a:r>
            <a:r>
              <a:rPr lang="en-GB" altLang="en-US" dirty="0" smtClean="0">
                <a:latin typeface="Berlin Sans FB" pitchFamily="34" charset="0"/>
              </a:rPr>
              <a:t>ule</a:t>
            </a:r>
            <a:r>
              <a:rPr lang="en-GB" altLang="en-US" dirty="0">
                <a:latin typeface="Berlin Sans FB" pitchFamily="34" charset="0"/>
              </a:rPr>
              <a:t>, multi sensory spelling </a:t>
            </a:r>
            <a:r>
              <a:rPr lang="en-GB" altLang="en-US" dirty="0" smtClean="0">
                <a:latin typeface="Berlin Sans FB" pitchFamily="34" charset="0"/>
              </a:rPr>
              <a:t>activities.</a:t>
            </a:r>
            <a:endParaRPr lang="en-GB" altLang="en-US" dirty="0">
              <a:latin typeface="Berlin Sans FB" pitchFamily="34" charset="0"/>
            </a:endParaRPr>
          </a:p>
          <a:p>
            <a:r>
              <a:rPr lang="en-GB" altLang="en-US" dirty="0">
                <a:latin typeface="Berlin Sans FB" pitchFamily="34" charset="0"/>
              </a:rPr>
              <a:t>Blending sounds to attack words </a:t>
            </a:r>
            <a:endParaRPr lang="en-GB" altLang="en-US" dirty="0" smtClean="0">
              <a:latin typeface="Berlin Sans FB" pitchFamily="34" charset="0"/>
            </a:endParaRPr>
          </a:p>
          <a:p>
            <a:r>
              <a:rPr lang="en-GB" altLang="en-US" dirty="0" smtClean="0">
                <a:latin typeface="Berlin Sans FB" pitchFamily="34" charset="0"/>
              </a:rPr>
              <a:t>Doorway Online Speller</a:t>
            </a:r>
            <a:endParaRPr lang="en-GB" altLang="en-US" dirty="0">
              <a:latin typeface="Berlin Sans FB" pitchFamily="34" charset="0"/>
            </a:endParaRPr>
          </a:p>
          <a:p>
            <a:endParaRPr lang="en-GB" dirty="0"/>
          </a:p>
        </p:txBody>
      </p:sp>
      <p:pic>
        <p:nvPicPr>
          <p:cNvPr id="4" name="Picture 8" descr="MM900283273[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40238" y="5489576"/>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MM90028327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83135" y="5489575"/>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MM900283275[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65945" y="5440500"/>
            <a:ext cx="809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357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GB" altLang="en-US" sz="7200" dirty="0">
                <a:solidFill>
                  <a:schemeClr val="accent6">
                    <a:lumMod val="75000"/>
                  </a:schemeClr>
                </a:solidFill>
                <a:latin typeface="Berlin Sans FB" panose="020E0602020502020306" pitchFamily="34" charset="0"/>
              </a:rPr>
              <a:t>Writing</a:t>
            </a:r>
          </a:p>
        </p:txBody>
      </p:sp>
      <p:sp>
        <p:nvSpPr>
          <p:cNvPr id="8195" name="Rectangle 3"/>
          <p:cNvSpPr>
            <a:spLocks noGrp="1" noChangeArrowheads="1"/>
          </p:cNvSpPr>
          <p:nvPr>
            <p:ph type="body" idx="1"/>
          </p:nvPr>
        </p:nvSpPr>
        <p:spPr/>
        <p:txBody>
          <a:bodyPr/>
          <a:lstStyle/>
          <a:p>
            <a:pPr eaLnBrk="1" hangingPunct="1"/>
            <a:r>
              <a:rPr lang="en-GB" altLang="en-US" dirty="0" smtClean="0">
                <a:latin typeface="Berlin Sans FB" panose="020E0602020502020306" pitchFamily="34" charset="0"/>
              </a:rPr>
              <a:t>A range of genres, often topic related.</a:t>
            </a:r>
          </a:p>
          <a:p>
            <a:pPr eaLnBrk="1" hangingPunct="1"/>
            <a:r>
              <a:rPr lang="en-GB" altLang="en-US" dirty="0" smtClean="0">
                <a:latin typeface="Berlin Sans FB" panose="020E0602020502020306" pitchFamily="34" charset="0"/>
              </a:rPr>
              <a:t>Success Criteria for each lesson displayed at the top of work highlighting to the children what is expected in each piece of work.</a:t>
            </a:r>
          </a:p>
          <a:p>
            <a:pPr eaLnBrk="1" hangingPunct="1"/>
            <a:r>
              <a:rPr lang="en-GB" altLang="en-US" dirty="0" smtClean="0">
                <a:latin typeface="Berlin Sans FB" panose="020E0602020502020306" pitchFamily="34" charset="0"/>
              </a:rPr>
              <a:t>Using ICT.</a:t>
            </a:r>
          </a:p>
          <a:p>
            <a:pPr eaLnBrk="1" hangingPunct="1"/>
            <a:r>
              <a:rPr lang="en-GB" altLang="en-US" dirty="0" smtClean="0">
                <a:latin typeface="Berlin Sans FB" panose="020E0602020502020306" pitchFamily="34" charset="0"/>
              </a:rPr>
              <a:t>VCOP – starter activity &amp; display.</a:t>
            </a:r>
          </a:p>
          <a:p>
            <a:pPr eaLnBrk="1" hangingPunct="1"/>
            <a:r>
              <a:rPr lang="en-GB" altLang="en-US" dirty="0" smtClean="0">
                <a:latin typeface="Berlin Sans FB" panose="020E0602020502020306" pitchFamily="34" charset="0"/>
              </a:rPr>
              <a:t>Star Writer</a:t>
            </a:r>
          </a:p>
          <a:p>
            <a:pPr eaLnBrk="1" hangingPunct="1"/>
            <a:endParaRPr lang="en-GB" altLang="en-US" dirty="0" smtClean="0">
              <a:latin typeface="Berlin Sans FB" panose="020E0602020502020306" pitchFamily="34" charset="0"/>
            </a:endParaRPr>
          </a:p>
        </p:txBody>
      </p:sp>
      <p:pic>
        <p:nvPicPr>
          <p:cNvPr id="8196" name="Picture 4" descr="MC90041363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313" y="188914"/>
            <a:ext cx="10033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MC90041363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1625" y="188914"/>
            <a:ext cx="10033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MM90030330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56588" y="4221163"/>
            <a:ext cx="18478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MM900040935[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8213" y="5157789"/>
            <a:ext cx="11811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920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17989" y="111064"/>
            <a:ext cx="10515600" cy="1325563"/>
          </a:xfrm>
        </p:spPr>
        <p:txBody>
          <a:bodyPr/>
          <a:lstStyle/>
          <a:p>
            <a:pPr algn="ctr" eaLnBrk="1" hangingPunct="1"/>
            <a:r>
              <a:rPr lang="en-GB" altLang="en-US" sz="7200" dirty="0" smtClean="0">
                <a:solidFill>
                  <a:schemeClr val="accent6">
                    <a:lumMod val="75000"/>
                  </a:schemeClr>
                </a:solidFill>
                <a:latin typeface="Berlin Sans FB" panose="020E0602020502020306" pitchFamily="34" charset="0"/>
              </a:rPr>
              <a:t>Literacy</a:t>
            </a:r>
            <a:endParaRPr lang="en-GB" altLang="en-US" sz="7200" dirty="0">
              <a:solidFill>
                <a:schemeClr val="accent6">
                  <a:lumMod val="75000"/>
                </a:schemeClr>
              </a:solidFill>
              <a:latin typeface="Berlin Sans FB" panose="020E0602020502020306" pitchFamily="34" charset="0"/>
            </a:endParaRPr>
          </a:p>
        </p:txBody>
      </p:sp>
      <p:sp>
        <p:nvSpPr>
          <p:cNvPr id="8195" name="Rectangle 3"/>
          <p:cNvSpPr>
            <a:spLocks noGrp="1" noChangeArrowheads="1"/>
          </p:cNvSpPr>
          <p:nvPr>
            <p:ph type="body" idx="1"/>
          </p:nvPr>
        </p:nvSpPr>
        <p:spPr>
          <a:xfrm>
            <a:off x="7321110" y="8942624"/>
            <a:ext cx="8574557" cy="2342970"/>
          </a:xfrm>
        </p:spPr>
        <p:txBody>
          <a:bodyPr/>
          <a:lstStyle/>
          <a:p>
            <a:pPr eaLnBrk="1" hangingPunct="1"/>
            <a:endParaRPr lang="en-GB" altLang="en-US" dirty="0" smtClean="0">
              <a:latin typeface="Berlin Sans FB" panose="020E0602020502020306" pitchFamily="34" charset="0"/>
            </a:endParaRPr>
          </a:p>
        </p:txBody>
      </p:sp>
      <p:pic>
        <p:nvPicPr>
          <p:cNvPr id="8196" name="Picture 4" descr="MC90041363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577" y="0"/>
            <a:ext cx="10033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MC90041363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0123" y="0"/>
            <a:ext cx="10033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MM90030330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51864" y="1612808"/>
            <a:ext cx="18478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MM900040935[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8213" y="5157789"/>
            <a:ext cx="11811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s://attachments.office.net/owa/gw07linskeymarie2%40glow.sch.uk/service.svc/s/GetAttachmentThumbnail?id=AAMkADU5YzUyZTA0LWQ5NGQtNGM3MS04N2Q3LTQ2MzU4N2Y2Y2RkMgBGAAAAAABn9%2FRupi0AQZGLvfmIB0LtBwBXuOkWj77oQ6dNAPFwYIWRAAAAAAENAABXuOkWj77oQ6dNAPFwYIWRAAcBzoiiAAABEgAQAB%2BRkG5Ra5hIuRRsC6cWAwc%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g5OTUzNCwiZXhwIjoxNjI5OTAwMTM0LCJpc3MiOiIwMDAwMDAwMi0wMDAwLTBmZjEtY2UwMC0wMDAwMDAwMDAwMDBAY2NkMzJjYTMtMTZjZS00MjhmLTk1NDEtMzcyZDZiMDUxOTI5IiwiYXVkIjoiMDAwMDAwMDItMDAwMC0wZmYxLWNlMDAtMDAwMDAwMDAwMDAwL2F0dGFjaG1lbnRzLm9mZmljZS5uZXRAY2NkMzJjYTMtMTZjZS00MjhmLTk1NDEtMzcyZDZiMDUxOTI5IiwiaGFwcCI6Im93YSJ9.aQ4FAcl11igVLMv4j1SqUzEfxCWfbHPvk3FzcT8CNogVmiNVX0HS9-22olAS0whbIYOsa1HOEGfrLe_9vV3oS08LIlVCXUfwh4Iy7TOkOiLQWKYcD0KsZY_hGft320Q0MWuTdneMGUlsILV9Z66iTgEMOq2GvmX0ajrJmevum-YRoG-wMQ8kbxCTgtShgYIRccREXYHtq1zVTqzERvE6RAatJhiCaEoNhxNXNhN4W-Yk3_k-OXGOfL6bxcxEZVUDeuSsRClUPUHdOlAAgVjgSf7Lc_B4QtCQRr8a4KJhmZ2fIjTFc9TpJGUkiywR4hHQ9ntR8Dx6SU7k8SBjg6OIhA&amp;X-OWA-CANARY=K496L0L_Jkm6kgHhn9npuPCP1cnPZ9kYg-qn0XMlfybfmz7wCA9YigiQu5A5ng9YSgPWk7Ts5_Y.&amp;owa=outlook.office365.com&amp;scriptVer=20210815002.09&amp;animation=tr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178151">
            <a:off x="108711" y="1690085"/>
            <a:ext cx="5102879" cy="402057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attachments.office.net/owa/gw07linskeymarie2%40glow.sch.uk/service.svc/s/GetAttachmentThumbnail?id=AAMkADU5YzUyZTA0LWQ5NGQtNGM3MS04N2Q3LTQ2MzU4N2Y2Y2RkMgBGAAAAAABn9%2FRupi0AQZGLvfmIB0LtBwBXuOkWj77oQ6dNAPFwYIWRAAAAAAENAABXuOkWj77oQ6dNAPFwYIWRAAcBzoiiAAABEgAQAOaDdeu69cZGlYbGQT%2BTA3o%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g5OTUzNCwiZXhwIjoxNjI5OTAwMTM0LCJpc3MiOiIwMDAwMDAwMi0wMDAwLTBmZjEtY2UwMC0wMDAwMDAwMDAwMDBAY2NkMzJjYTMtMTZjZS00MjhmLTk1NDEtMzcyZDZiMDUxOTI5IiwiYXVkIjoiMDAwMDAwMDItMDAwMC0wZmYxLWNlMDAtMDAwMDAwMDAwMDAwL2F0dGFjaG1lbnRzLm9mZmljZS5uZXRAY2NkMzJjYTMtMTZjZS00MjhmLTk1NDEtMzcyZDZiMDUxOTI5IiwiaGFwcCI6Im93YSJ9.aQ4FAcl11igVLMv4j1SqUzEfxCWfbHPvk3FzcT8CNogVmiNVX0HS9-22olAS0whbIYOsa1HOEGfrLe_9vV3oS08LIlVCXUfwh4Iy7TOkOiLQWKYcD0KsZY_hGft320Q0MWuTdneMGUlsILV9Z66iTgEMOq2GvmX0ajrJmevum-YRoG-wMQ8kbxCTgtShgYIRccREXYHtq1zVTqzERvE6RAatJhiCaEoNhxNXNhN4W-Yk3_k-OXGOfL6bxcxEZVUDeuSsRClUPUHdOlAAgVjgSf7Lc_B4QtCQRr8a4KJhmZ2fIjTFc9TpJGUkiywR4hHQ9ntR8Dx6SU7k8SBjg6OIhA&amp;X-OWA-CANARY=K496L0L_Jkm6kgHhn9npuPCP1cnPZ9kYg-qn0XMlfybfmz7wCA9YigiQu5A5ng9YSgPWk7Ts5_Y.&amp;owa=outlook.office365.com&amp;scriptVer=20210815002.09&amp;animation=tr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21446">
            <a:off x="7042624" y="1370681"/>
            <a:ext cx="3863964" cy="514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307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17989" y="111064"/>
            <a:ext cx="10515600" cy="1325563"/>
          </a:xfrm>
        </p:spPr>
        <p:txBody>
          <a:bodyPr/>
          <a:lstStyle/>
          <a:p>
            <a:pPr algn="ctr" eaLnBrk="1" hangingPunct="1"/>
            <a:r>
              <a:rPr lang="en-GB" altLang="en-US" sz="7200" dirty="0" smtClean="0">
                <a:solidFill>
                  <a:schemeClr val="accent6">
                    <a:lumMod val="75000"/>
                  </a:schemeClr>
                </a:solidFill>
                <a:latin typeface="Berlin Sans FB" panose="020E0602020502020306" pitchFamily="34" charset="0"/>
              </a:rPr>
              <a:t>Literacy</a:t>
            </a:r>
            <a:endParaRPr lang="en-GB" altLang="en-US" sz="7200" dirty="0">
              <a:solidFill>
                <a:schemeClr val="accent6">
                  <a:lumMod val="75000"/>
                </a:schemeClr>
              </a:solidFill>
              <a:latin typeface="Berlin Sans FB" panose="020E0602020502020306" pitchFamily="34" charset="0"/>
            </a:endParaRPr>
          </a:p>
        </p:txBody>
      </p:sp>
      <p:sp>
        <p:nvSpPr>
          <p:cNvPr id="8195" name="Rectangle 3"/>
          <p:cNvSpPr>
            <a:spLocks noGrp="1" noChangeArrowheads="1"/>
          </p:cNvSpPr>
          <p:nvPr>
            <p:ph type="body" idx="1"/>
          </p:nvPr>
        </p:nvSpPr>
        <p:spPr>
          <a:xfrm>
            <a:off x="7321110" y="8942624"/>
            <a:ext cx="8574557" cy="2342970"/>
          </a:xfrm>
        </p:spPr>
        <p:txBody>
          <a:bodyPr/>
          <a:lstStyle/>
          <a:p>
            <a:pPr eaLnBrk="1" hangingPunct="1"/>
            <a:endParaRPr lang="en-GB" altLang="en-US" dirty="0" smtClean="0">
              <a:latin typeface="Berlin Sans FB" panose="020E0602020502020306" pitchFamily="34" charset="0"/>
            </a:endParaRPr>
          </a:p>
        </p:txBody>
      </p:sp>
      <p:pic>
        <p:nvPicPr>
          <p:cNvPr id="8196" name="Picture 4" descr="MC90041363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577" y="0"/>
            <a:ext cx="10033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MC90041363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0123" y="0"/>
            <a:ext cx="10033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MM90030330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43403" y="5113941"/>
            <a:ext cx="1422415" cy="16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https://attachments.office.net/owa/gw07linskeymarie2%40glow.sch.uk/service.svc/s/GetAttachmentThumbnail?id=AAMkADU5YzUyZTA0LWQ5NGQtNGM3MS04N2Q3LTQ2MzU4N2Y2Y2RkMgBGAAAAAABn9%2FRupi0AQZGLvfmIB0LtBwBXuOkWj77oQ6dNAPFwYIWRAAAAAAENAABXuOkWj77oQ6dNAPFwYIWRAAcBzoiiAAABEgAQAOka%2FSy%2B7%2FlLog4eXyUky4g%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kwMTkzNCwiZXhwIjoxNjI5OTAyNTM0LCJpc3MiOiIwMDAwMDAwMi0wMDAwLTBmZjEtY2UwMC0wMDAwMDAwMDAwMDBAY2NkMzJjYTMtMTZjZS00MjhmLTk1NDEtMzcyZDZiMDUxOTI5IiwiYXVkIjoiMDAwMDAwMDItMDAwMC0wZmYxLWNlMDAtMDAwMDAwMDAwMDAwL2F0dGFjaG1lbnRzLm9mZmljZS5uZXRAY2NkMzJjYTMtMTZjZS00MjhmLTk1NDEtMzcyZDZiMDUxOTI5IiwiaGFwcCI6Im93YSJ9.fOhS6EPqqTaOREJTU2M1EdWhsEx5ZWxVJRHXRsbPhkX6AbHHYE1Xp_yTAYjCdlMOYRE0dpQECD5l_sEMkIYjOpFclm8mBRrYx9eZX4luhF-qB46V_3p3ZfGegEvXUZEINUUnptHYjISCMOw4j0sTLO6zj9_eD97VfKsZcoz5z0sGgoMiMI5iJtTsHIvimtXMgZ3FhS2r-IZ7rTsdca5crPIc2dO-ijq2Ta6VCFmRZTMiOgruvPk8Mn9bk0AtdF2wPypk8Tl8z7a4GViIObLOTJgfEFYPfN7QCvF0Mk6JGhX-ODsFtlMIlrhvdNeGNsWfDN9h1DiExzztVNc4rK3vdw&amp;X-OWA-CANARY=KHA495pvFE6ck6uJAy79PqB3-L3VZ9kY3dnpLK9JVk0_-uLiBr25UZ6r18S1u3t-QaMoxsAmDvg.&amp;owa=outlook.office365.com&amp;scriptVer=20210815002.09&amp;animation=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75839">
            <a:off x="384770" y="1786115"/>
            <a:ext cx="5250710" cy="39462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attachments.office.net/owa/gw07linskeymarie2%40glow.sch.uk/service.svc/s/GetAttachmentThumbnail?id=AAMkADU5YzUyZTA0LWQ5NGQtNGM3MS04N2Q3LTQ2MzU4N2Y2Y2RkMgBGAAAAAABn9%2FRupi0AQZGLvfmIB0LtBwBXuOkWj77oQ6dNAPFwYIWRAAAAAAENAABXuOkWj77oQ6dNAPFwYIWRAAcBzoiiAAABEgAQADBmW6ysjtdIp0aEe7AuKzE%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kwMjIzNSwiZXhwIjoxNjI5OTAyODM1LCJpc3MiOiIwMDAwMDAwMi0wMDAwLTBmZjEtY2UwMC0wMDAwMDAwMDAwMDBAY2NkMzJjYTMtMTZjZS00MjhmLTk1NDEtMzcyZDZiMDUxOTI5IiwiYXVkIjoiMDAwMDAwMDItMDAwMC0wZmYxLWNlMDAtMDAwMDAwMDAwMDAwL2F0dGFjaG1lbnRzLm9mZmljZS5uZXRAY2NkMzJjYTMtMTZjZS00MjhmLTk1NDEtMzcyZDZiMDUxOTI5IiwiaGFwcCI6Im93YSJ9.ii2FiNXdP4Ky_8kafOesEll_7OPLovDLAU24bl_ZoNqDwljwgCgQj3Tx0C06B3NqTzv6Pu1Ka9nNyHPSxDfw7pCYRDfHvBBT5Ho4vHPiI4emcfCepXSdupBmVBb5iqgERY0WcpMETNSMygpFpBLicaTl-ypsUDEujF-A6R6U8KCYpktM58vbITQHpUWhi60xathmwKG3JejEGz1yT2HO9AcIefeLSaXj6b7TKENzKccwaKczDRaO5J7rtyCaZnY7WeSznYZqWFbzpFU-A0VCilMplhmmCVSpkcfp0GJtshx8vUKnoif4mcO-3BHGUW_mFoMJkr64k9oM122byleBrQ&amp;X-OWA-CANARY=iFgSdcM3R0S7zo_2dRPHGfCYp9XVZ9kYjVjkTn4U41TutuYAY53jhcJMybjsaiK3f4VYfbAYX1g.&amp;owa=outlook.office365.com&amp;scriptVer=20210815002.09&amp;animation=tr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52686">
            <a:off x="6315869" y="1889114"/>
            <a:ext cx="5491100" cy="412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555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156230"/>
          </a:xfrm>
        </p:spPr>
        <p:txBody>
          <a:bodyPr>
            <a:normAutofit/>
          </a:bodyPr>
          <a:lstStyle/>
          <a:p>
            <a:r>
              <a:rPr lang="en-GB" dirty="0" smtClean="0">
                <a:solidFill>
                  <a:schemeClr val="accent6">
                    <a:lumMod val="75000"/>
                  </a:schemeClr>
                </a:solidFill>
                <a:latin typeface="Berlin Sans FB" panose="020E0602020502020306" pitchFamily="34" charset="0"/>
              </a:rPr>
              <a:t>Topics</a:t>
            </a:r>
            <a:endParaRPr lang="en-GB" dirty="0"/>
          </a:p>
        </p:txBody>
      </p:sp>
      <p:sp>
        <p:nvSpPr>
          <p:cNvPr id="4" name="Content Placeholder 2"/>
          <p:cNvSpPr txBox="1">
            <a:spLocks/>
          </p:cNvSpPr>
          <p:nvPr/>
        </p:nvSpPr>
        <p:spPr>
          <a:xfrm>
            <a:off x="838200" y="1825625"/>
            <a:ext cx="10515600" cy="435133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sz="3600" dirty="0" smtClean="0">
                <a:latin typeface="Berlin Sans FB" pitchFamily="34" charset="0"/>
              </a:rPr>
              <a:t>SHANARRI – rights &amp; responsibilities of the child. Linking to class rules.</a:t>
            </a:r>
          </a:p>
          <a:p>
            <a:pPr marL="342900" indent="-342900" algn="l">
              <a:buFont typeface="Arial" panose="020B0604020202020204" pitchFamily="34" charset="0"/>
              <a:buChar char="•"/>
            </a:pPr>
            <a:r>
              <a:rPr lang="en-GB" altLang="en-US" sz="3600" dirty="0" smtClean="0">
                <a:latin typeface="Berlin Sans FB" pitchFamily="34" charset="0"/>
              </a:rPr>
              <a:t>Divided City (Sept - Nov)</a:t>
            </a:r>
          </a:p>
          <a:p>
            <a:pPr marL="342900" indent="-342900" algn="l">
              <a:buFont typeface="Arial" panose="020B0604020202020204" pitchFamily="34" charset="0"/>
              <a:buChar char="•"/>
            </a:pPr>
            <a:r>
              <a:rPr lang="en-GB" altLang="en-US" sz="3600" dirty="0" smtClean="0">
                <a:latin typeface="Berlin Sans FB" pitchFamily="34" charset="0"/>
              </a:rPr>
              <a:t>Christmas Enterprise (Nov – Dec)</a:t>
            </a:r>
          </a:p>
          <a:p>
            <a:pPr marL="342900" indent="-342900" algn="l">
              <a:buFont typeface="Arial" panose="020B0604020202020204" pitchFamily="34" charset="0"/>
              <a:buChar char="•"/>
            </a:pPr>
            <a:r>
              <a:rPr lang="en-GB" altLang="en-US" sz="3600" dirty="0" smtClean="0">
                <a:latin typeface="Berlin Sans FB" pitchFamily="34" charset="0"/>
              </a:rPr>
              <a:t>Scotland (Jan – Feb)</a:t>
            </a:r>
          </a:p>
          <a:p>
            <a:pPr marL="342900" indent="-342900" algn="l">
              <a:buFont typeface="Arial" panose="020B0604020202020204" pitchFamily="34" charset="0"/>
              <a:buChar char="•"/>
            </a:pPr>
            <a:r>
              <a:rPr lang="en-GB" altLang="en-US" sz="3600" dirty="0" smtClean="0">
                <a:latin typeface="Berlin Sans FB" pitchFamily="34" charset="0"/>
              </a:rPr>
              <a:t>World War</a:t>
            </a:r>
            <a:r>
              <a:rPr lang="en-GB" altLang="en-US" sz="3600" dirty="0">
                <a:latin typeface="Times New Roman" panose="02020603050405020304" pitchFamily="18" charset="0"/>
                <a:cs typeface="Times New Roman" panose="02020603050405020304" pitchFamily="18" charset="0"/>
              </a:rPr>
              <a:t> </a:t>
            </a:r>
            <a:r>
              <a:rPr lang="en-GB" altLang="en-US" sz="3600" dirty="0" smtClean="0">
                <a:latin typeface="Berlin Sans FB" panose="020E0602020502020306" pitchFamily="34" charset="0"/>
                <a:cs typeface="Times New Roman" panose="02020603050405020304" pitchFamily="18" charset="0"/>
              </a:rPr>
              <a:t>Two (Feb –April)</a:t>
            </a:r>
          </a:p>
          <a:p>
            <a:pPr marL="342900" indent="-342900" algn="l">
              <a:buFont typeface="Arial" panose="020B0604020202020204" pitchFamily="34" charset="0"/>
              <a:buChar char="•"/>
            </a:pPr>
            <a:r>
              <a:rPr lang="en-GB" altLang="en-US" sz="3600" dirty="0" smtClean="0">
                <a:latin typeface="Berlin Sans FB" panose="020E0602020502020306" pitchFamily="34" charset="0"/>
                <a:cs typeface="Times New Roman" panose="02020603050405020304" pitchFamily="18" charset="0"/>
              </a:rPr>
              <a:t>Reciprocal Reading, text to be chosen by class. </a:t>
            </a:r>
          </a:p>
          <a:p>
            <a:pPr marL="342900" indent="-342900" algn="l">
              <a:buFont typeface="Arial" panose="020B0604020202020204" pitchFamily="34" charset="0"/>
              <a:buChar char="•"/>
            </a:pPr>
            <a:r>
              <a:rPr lang="en-GB" altLang="en-US" sz="3600" dirty="0" smtClean="0">
                <a:latin typeface="Berlin Sans FB" panose="020E0602020502020306" pitchFamily="34" charset="0"/>
                <a:cs typeface="Times New Roman" panose="02020603050405020304" pitchFamily="18" charset="0"/>
              </a:rPr>
              <a:t>(Apr-Jun)</a:t>
            </a:r>
            <a:endParaRPr lang="en-GB" altLang="en-US" sz="3600" dirty="0" smtClean="0">
              <a:latin typeface="Berlin Sans FB" pitchFamily="34" charset="0"/>
            </a:endParaRPr>
          </a:p>
          <a:p>
            <a:endParaRPr lang="en-GB" dirty="0"/>
          </a:p>
        </p:txBody>
      </p:sp>
      <p:pic>
        <p:nvPicPr>
          <p:cNvPr id="1028" name="Picture 4" descr="Image result for vikings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999" y="103452"/>
            <a:ext cx="1387475" cy="1387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hristmas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0400" y="0"/>
            <a:ext cx="1270000" cy="1735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606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00B050"/>
                </a:solidFill>
                <a:latin typeface="Berlin Sans FB" panose="020E0602020502020306" pitchFamily="34" charset="0"/>
              </a:rPr>
              <a:t>PE</a:t>
            </a:r>
            <a:endParaRPr lang="en-GB" dirty="0">
              <a:solidFill>
                <a:srgbClr val="00B050"/>
              </a:solidFill>
              <a:latin typeface="Berlin Sans FB" panose="020E0602020502020306" pitchFamily="34" charset="0"/>
            </a:endParaRPr>
          </a:p>
        </p:txBody>
      </p:sp>
      <p:sp>
        <p:nvSpPr>
          <p:cNvPr id="3" name="Content Placeholder 2"/>
          <p:cNvSpPr>
            <a:spLocks noGrp="1"/>
          </p:cNvSpPr>
          <p:nvPr>
            <p:ph idx="1"/>
          </p:nvPr>
        </p:nvSpPr>
        <p:spPr>
          <a:xfrm>
            <a:off x="838200" y="1690688"/>
            <a:ext cx="10515600" cy="4351338"/>
          </a:xfrm>
        </p:spPr>
        <p:txBody>
          <a:bodyPr/>
          <a:lstStyle/>
          <a:p>
            <a:r>
              <a:rPr lang="en-GB" altLang="en-US" dirty="0" smtClean="0">
                <a:latin typeface="Berlin Sans FB" panose="020E0602020502020306" pitchFamily="34" charset="0"/>
              </a:rPr>
              <a:t>PE will take place indoors and  outdoors this year. Our PE days are Tuesday and Friday</a:t>
            </a:r>
            <a:r>
              <a:rPr lang="en-GB" altLang="en-US" dirty="0">
                <a:latin typeface="Berlin Sans FB" panose="020E0602020502020306" pitchFamily="34" charset="0"/>
              </a:rPr>
              <a:t>.</a:t>
            </a:r>
          </a:p>
          <a:p>
            <a:r>
              <a:rPr lang="en-GB" altLang="en-US" dirty="0" smtClean="0">
                <a:latin typeface="Berlin Sans FB" panose="020E0602020502020306" pitchFamily="34" charset="0"/>
              </a:rPr>
              <a:t>Any </a:t>
            </a:r>
            <a:r>
              <a:rPr lang="en-GB" altLang="en-US" dirty="0">
                <a:latin typeface="Berlin Sans FB" panose="020E0602020502020306" pitchFamily="34" charset="0"/>
              </a:rPr>
              <a:t>Jewellery should be removed for </a:t>
            </a:r>
            <a:r>
              <a:rPr lang="en-GB" altLang="en-US" dirty="0" smtClean="0">
                <a:latin typeface="Berlin Sans FB" panose="020E0602020502020306" pitchFamily="34" charset="0"/>
              </a:rPr>
              <a:t>PE </a:t>
            </a:r>
            <a:r>
              <a:rPr lang="en-GB" altLang="en-US" dirty="0">
                <a:latin typeface="Berlin Sans FB" panose="020E0602020502020306" pitchFamily="34" charset="0"/>
              </a:rPr>
              <a:t>days. Earrings should be covered with clear tape if they cannot be removed</a:t>
            </a:r>
          </a:p>
          <a:p>
            <a:r>
              <a:rPr lang="en-GB" altLang="en-US" dirty="0">
                <a:latin typeface="Berlin Sans FB" panose="020E0602020502020306" pitchFamily="34" charset="0"/>
              </a:rPr>
              <a:t>Children should have plenty of water with them on </a:t>
            </a:r>
            <a:r>
              <a:rPr lang="en-GB" altLang="en-US" dirty="0" smtClean="0">
                <a:latin typeface="Berlin Sans FB" panose="020E0602020502020306" pitchFamily="34" charset="0"/>
              </a:rPr>
              <a:t>PE days</a:t>
            </a:r>
            <a:r>
              <a:rPr lang="en-GB" altLang="en-US" dirty="0">
                <a:latin typeface="Berlin Sans FB" panose="020E0602020502020306" pitchFamily="34" charset="0"/>
              </a:rPr>
              <a:t>. Water is kept up in the classroom for the children returning from </a:t>
            </a:r>
            <a:r>
              <a:rPr lang="en-GB" altLang="en-US" dirty="0" smtClean="0">
                <a:latin typeface="Berlin Sans FB" panose="020E0602020502020306" pitchFamily="34" charset="0"/>
              </a:rPr>
              <a:t>PE. If we are outside and it’s a sunny day they take their water with them.</a:t>
            </a:r>
            <a:endParaRPr lang="en-GB" altLang="en-US" dirty="0">
              <a:latin typeface="Berlin Sans FB" panose="020E0602020502020306" pitchFamily="34" charset="0"/>
            </a:endParaRP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9412" y="332535"/>
            <a:ext cx="1260015" cy="109114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8165" y="246515"/>
            <a:ext cx="1264826" cy="105590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0928" y="5590620"/>
            <a:ext cx="2731006" cy="902812"/>
          </a:xfrm>
          <a:prstGeom prst="rect">
            <a:avLst/>
          </a:prstGeom>
        </p:spPr>
      </p:pic>
    </p:spTree>
    <p:extLst>
      <p:ext uri="{BB962C8B-B14F-4D97-AF65-F5344CB8AC3E}">
        <p14:creationId xmlns:p14="http://schemas.microsoft.com/office/powerpoint/2010/main" val="2765523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00B050"/>
                </a:solidFill>
                <a:latin typeface="Berlin Sans FB" panose="020E0602020502020306" pitchFamily="34" charset="0"/>
              </a:rPr>
              <a:t>PE</a:t>
            </a:r>
            <a:endParaRPr lang="en-GB" dirty="0">
              <a:solidFill>
                <a:srgbClr val="00B050"/>
              </a:solidFill>
              <a:latin typeface="Berlin Sans FB" panose="020E0602020502020306"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9911" y="4803904"/>
            <a:ext cx="1260015" cy="109114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1932" y="4855053"/>
            <a:ext cx="1264826" cy="105590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7309" y="3000985"/>
            <a:ext cx="2427962" cy="802632"/>
          </a:xfrm>
          <a:prstGeom prst="rect">
            <a:avLst/>
          </a:prstGeom>
        </p:spPr>
      </p:pic>
      <p:pic>
        <p:nvPicPr>
          <p:cNvPr id="3074" name="Picture 2" descr="https://attachments.office.net/owa/gw07linskeymarie2%40glow.sch.uk/service.svc/s/GetAttachmentThumbnail?id=AAMkADU5YzUyZTA0LWQ5NGQtNGM3MS04N2Q3LTQ2MzU4N2Y2Y2RkMgBGAAAAAABn9%2FRupi0AQZGLvfmIB0LtBwBXuOkWj77oQ6dNAPFwYIWRAAAAAAELAABXuOkWj77oQ6dNAPFwYIWRAAcBzii2AAABEgAQAGEX4Kz40lZClaeovvn%2FPKQ%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g5ODMzNCwiZXhwIjoxNjI5ODk4OTM0LCJpc3MiOiIwMDAwMDAwMi0wMDAwLTBmZjEtY2UwMC0wMDAwMDAwMDAwMDBAY2NkMzJjYTMtMTZjZS00MjhmLTk1NDEtMzcyZDZiMDUxOTI5IiwiYXVkIjoiMDAwMDAwMDItMDAwMC0wZmYxLWNlMDAtMDAwMDAwMDAwMDAwL2F0dGFjaG1lbnRzLm9mZmljZS5uZXRAY2NkMzJjYTMtMTZjZS00MjhmLTk1NDEtMzcyZDZiMDUxOTI5IiwiaGFwcCI6Im93YSJ9.Zh3Ss8uG-uvfLBL9jDHrIjue2X2ZxZN0lz2oHeAhPOpSr5Pa4xyDtSqNznUYCdC0qEt2eYr4URKMY_KT1fPO4fRKPiGYmeeBurMDsd4Oh1gFR9MzIwe1rBOGv24eOPUy-qpAG6ljxhMm7EcfPvIVasUCutg5G8Fm9KTwL45uW7eowvA0HguRrGovCp_Gm1Df-x3liu4NTCdoLAARcrmgM9lsWLmGmQ6N14xGgG3sJ4KFBfllRhJpvxoNzyBBzhT2LCpZxhkW4gPJrsr_jWudtRAbcTfnK0wtKi0DY_P3ukdOnRl5dGXPY4J4dIKQHu0F9EKAcHXEJaxXM3OyLXbVcg&amp;X-OWA-CANARY=BV43nCadxUq0G1Ii8FCwnXChZMDMZ9kY74qyvwYCuWEOcprEW80qIAtpVd8eMdK1-00JcfPJlFM.&amp;owa=outlook.office365.com&amp;scriptVer=20210815002.09&amp;animation=true"/>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85765" y="246515"/>
            <a:ext cx="5206637" cy="26358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attachments.office.net/owa/gw07linskeymarie2%40glow.sch.uk/service.svc/s/GetAttachmentThumbnail?id=AAMkADU5YzUyZTA0LWQ5NGQtNGM3MS04N2Q3LTQ2MzU4N2Y2Y2RkMgBGAAAAAABn9%2FRupi0AQZGLvfmIB0LtBwBXuOkWj77oQ6dNAPFwYIWRAAAAAAELAABXuOkWj77oQ6dNAPFwYIWRAAcBzii2AAABEgAQAKYNbHdtWKlDriLT7V0iy5o%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g5ODMzNCwiZXhwIjoxNjI5ODk4OTM0LCJpc3MiOiIwMDAwMDAwMi0wMDAwLTBmZjEtY2UwMC0wMDAwMDAwMDAwMDBAY2NkMzJjYTMtMTZjZS00MjhmLTk1NDEtMzcyZDZiMDUxOTI5IiwiYXVkIjoiMDAwMDAwMDItMDAwMC0wZmYxLWNlMDAtMDAwMDAwMDAwMDAwL2F0dGFjaG1lbnRzLm9mZmljZS5uZXRAY2NkMzJjYTMtMTZjZS00MjhmLTk1NDEtMzcyZDZiMDUxOTI5IiwiaGFwcCI6Im93YSJ9.Zh3Ss8uG-uvfLBL9jDHrIjue2X2ZxZN0lz2oHeAhPOpSr5Pa4xyDtSqNznUYCdC0qEt2eYr4URKMY_KT1fPO4fRKPiGYmeeBurMDsd4Oh1gFR9MzIwe1rBOGv24eOPUy-qpAG6ljxhMm7EcfPvIVasUCutg5G8Fm9KTwL45uW7eowvA0HguRrGovCp_Gm1Df-x3liu4NTCdoLAARcrmgM9lsWLmGmQ6N14xGgG3sJ4KFBfllRhJpvxoNzyBBzhT2LCpZxhkW4gPJrsr_jWudtRAbcTfnK0wtKi0DY_P3ukdOnRl5dGXPY4J4dIKQHu0F9EKAcHXEJaxXM3OyLXbVcg&amp;X-OWA-CANARY=HslNtbcKlUKDIRqsh0ZpgUAPEsjMZ9kYDFlRcjiEB96_xj5ZukQ2tNi0UkMo2ftaV1S7hmz7qfo.&amp;owa=outlook.office365.com&amp;scriptVer=20210815002.09&amp;animation=tr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271" y="304395"/>
            <a:ext cx="5106494" cy="26330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attachments.office.net/owa/gw07linskeymarie2%40glow.sch.uk/service.svc/s/GetAttachmentThumbnail?id=AAMkADU5YzUyZTA0LWQ5NGQtNGM3MS04N2Q3LTQ2MzU4N2Y2Y2RkMgBGAAAAAABn9%2FRupi0AQZGLvfmIB0LtBwBXuOkWj77oQ6dNAPFwYIWRAAAAAAELAABXuOkWj77oQ6dNAPFwYIWRAAcBzii2AAABEgAQAIgtB3afxV1CrBsZfmtFGZU%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g5ODMzNCwiZXhwIjoxNjI5ODk4OTM0LCJpc3MiOiIwMDAwMDAwMi0wMDAwLTBmZjEtY2UwMC0wMDAwMDAwMDAwMDBAY2NkMzJjYTMtMTZjZS00MjhmLTk1NDEtMzcyZDZiMDUxOTI5IiwiYXVkIjoiMDAwMDAwMDItMDAwMC0wZmYxLWNlMDAtMDAwMDAwMDAwMDAwL2F0dGFjaG1lbnRzLm9mZmljZS5uZXRAY2NkMzJjYTMtMTZjZS00MjhmLTk1NDEtMzcyZDZiMDUxOTI5IiwiaGFwcCI6Im93YSJ9.Zh3Ss8uG-uvfLBL9jDHrIjue2X2ZxZN0lz2oHeAhPOpSr5Pa4xyDtSqNznUYCdC0qEt2eYr4URKMY_KT1fPO4fRKPiGYmeeBurMDsd4Oh1gFR9MzIwe1rBOGv24eOPUy-qpAG6ljxhMm7EcfPvIVasUCutg5G8Fm9KTwL45uW7eowvA0HguRrGovCp_Gm1Df-x3liu4NTCdoLAARcrmgM9lsWLmGmQ6N14xGgG3sJ4KFBfllRhJpvxoNzyBBzhT2LCpZxhkW4gPJrsr_jWudtRAbcTfnK0wtKi0DY_P3ukdOnRl5dGXPY4J4dIKQHu0F9EKAcHXEJaxXM3OyLXbVcg&amp;X-OWA-CANARY=WU8MoPXu80KISdD38YcjemAMauHMZ9kYXV9jFi7KuxhyAc87N8t7I68ZJZNuRLI-ycUWzCcY4ZY.&amp;owa=outlook.office365.com&amp;scriptVer=20210815002.09&amp;animation=tr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3692" y="3930725"/>
            <a:ext cx="5294474" cy="2837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184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00B050"/>
                </a:solidFill>
                <a:latin typeface="Berlin Sans FB" panose="020E0602020502020306" pitchFamily="34" charset="0"/>
              </a:rPr>
              <a:t>PE</a:t>
            </a:r>
            <a:endParaRPr lang="en-GB" dirty="0">
              <a:solidFill>
                <a:srgbClr val="00B050"/>
              </a:solidFill>
              <a:latin typeface="Berlin Sans FB" panose="020E0602020502020306"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9412" y="332535"/>
            <a:ext cx="1260015" cy="109114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8165" y="246515"/>
            <a:ext cx="1264826" cy="105590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0928" y="5590620"/>
            <a:ext cx="2731006" cy="902812"/>
          </a:xfrm>
          <a:prstGeom prst="rect">
            <a:avLst/>
          </a:prstGeom>
        </p:spPr>
      </p:pic>
      <p:pic>
        <p:nvPicPr>
          <p:cNvPr id="1026" name="Picture 2" descr="https://attachments.office.net/owa/gw07linskeymarie2%40glow.sch.uk/service.svc/s/GetAttachmentThumbnail?id=AAMkADU5YzUyZTA0LWQ5NGQtNGM3MS04N2Q3LTQ2MzU4N2Y2Y2RkMgBGAAAAAABn9%2FRupi0AQZGLvfmIB0LtBwBXuOkWj77oQ6dNAPFwYIWRAAAAAAENAABXuOkWj77oQ6dNAPFwYIWRAAcBzoidAAABEgAQAMrMCtue77BEjN02Eg6tw3Q%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g5NzQ2NiwiZXhwIjoxNjI5ODk4MDY2LCJpc3MiOiIwMDAwMDAwMi0wMDAwLTBmZjEtY2UwMC0wMDAwMDAwMDAwMDBAY2NkMzJjYTMtMTZjZS00MjhmLTk1NDEtMzcyZDZiMDUxOTI5IiwiYXVkIjoiMDAwMDAwMDItMDAwMC0wZmYxLWNlMDAtMDAwMDAwMDAwMDAwL2F0dGFjaG1lbnRzLm9mZmljZS5uZXRAY2NkMzJjYTMtMTZjZS00MjhmLTk1NDEtMzcyZDZiMDUxOTI5IiwiaGFwcCI6Im93YSJ9.Cl17Zm5G0nGQOKLljUHUxmG7tBwmcs3J59oKOT5Is0rZGFjvy7I0ST2Rv3_bK-ugY0fETmkR_QI7XrTbt2lKgsIn9UQydRb5bbpsg0u7OxjGI_0cO86s-WChDOUnlu4-y9X5Ul9HvZglyGAk6CSP5TvoW4xvr-GgEBllkuK6FqiLI4zRk8hkh_EBZASs-d1foXv6KM5e5Xk4t6I9VEOPLiVFRHSvn1mqaPB9ILbfMkgEvlVVwijta0cVM1iFVdyZxpHRWPu5t5jbxwOwKz3mkzAXp5EYtUiBp6hVW2Scsq_NkdwrY4Fua3OwOaTaFYnFvfeC6fqF_G0pGb5dV4hE7g&amp;X-OWA-CANARY=oDpChcseOE2pmf3yz9EbiXC0QUnLZ9kYXk8ctiOGUHx60wLaQ0oPQS5luMtfq2ou-YG6s1O5xKo.&amp;owa=outlook.office365.com&amp;scriptVer=20210815002.09&amp;animation=true"/>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234974" y="1542292"/>
            <a:ext cx="3412527" cy="4550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ttachments.office.net/owa/gw07linskeymarie2%40glow.sch.uk/service.svc/s/GetAttachmentThumbnail?id=AAMkADU5YzUyZTA0LWQ5NGQtNGM3MS04N2Q3LTQ2MzU4N2Y2Y2RkMgBGAAAAAABn9%2FRupi0AQZGLvfmIB0LtBwBXuOkWj77oQ6dNAPFwYIWRAAAAAAENAABXuOkWj77oQ6dNAPFwYIWRAAcBzoidAAABEgAQACC%2FYj0iV89Ph3SRLDMVCGc%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g5NzQ2NiwiZXhwIjoxNjI5ODk4MDY2LCJpc3MiOiIwMDAwMDAwMi0wMDAwLTBmZjEtY2UwMC0wMDAwMDAwMDAwMDBAY2NkMzJjYTMtMTZjZS00MjhmLTk1NDEtMzcyZDZiMDUxOTI5IiwiYXVkIjoiMDAwMDAwMDItMDAwMC0wZmYxLWNlMDAtMDAwMDAwMDAwMDAwL2F0dGFjaG1lbnRzLm9mZmljZS5uZXRAY2NkMzJjYTMtMTZjZS00MjhmLTk1NDEtMzcyZDZiMDUxOTI5IiwiaGFwcCI6Im93YSJ9.Cl17Zm5G0nGQOKLljUHUxmG7tBwmcs3J59oKOT5Is0rZGFjvy7I0ST2Rv3_bK-ugY0fETmkR_QI7XrTbt2lKgsIn9UQydRb5bbpsg0u7OxjGI_0cO86s-WChDOUnlu4-y9X5Ul9HvZglyGAk6CSP5TvoW4xvr-GgEBllkuK6FqiLI4zRk8hkh_EBZASs-d1foXv6KM5e5Xk4t6I9VEOPLiVFRHSvn1mqaPB9ILbfMkgEvlVVwijta0cVM1iFVdyZxpHRWPu5t5jbxwOwKz3mkzAXp5EYtUiBp6hVW2Scsq_NkdwrY4Fua3OwOaTaFYnFvfeC6fqF_G0pGb5dV4hE7g&amp;X-OWA-CANARY=oDpChcseOE2pmf3yz9EbiXC0QUnLZ9kYXk8ctiOGUHx60wLaQ0oPQS5luMtfq2ou-YG6s1O5xKo.&amp;owa=outlook.office365.com&amp;scriptVer=20210815002.09&amp;animation=tru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3651" y="1542292"/>
            <a:ext cx="2970515" cy="3952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ttachments.office.net/owa/gw07linskeymarie2%40glow.sch.uk/service.svc/s/GetAttachmentThumbnail?id=AAMkADU5YzUyZTA0LWQ5NGQtNGM3MS04N2Q3LTQ2MzU4N2Y2Y2RkMgBGAAAAAABn9%2FRupi0AQZGLvfmIB0LtBwBXuOkWj77oQ6dNAPFwYIWRAAAAAAENAABXuOkWj77oQ6dNAPFwYIWRAAcBzoidAAABEgAQAOtQJ7FrLDpEvLWavdwWU%2FA%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g5NzczNCwiZXhwIjoxNjI5ODk4MzM0LCJpc3MiOiIwMDAwMDAwMi0wMDAwLTBmZjEtY2UwMC0wMDAwMDAwMDAwMDBAY2NkMzJjYTMtMTZjZS00MjhmLTk1NDEtMzcyZDZiMDUxOTI5IiwiYXVkIjoiMDAwMDAwMDItMDAwMC0wZmYxLWNlMDAtMDAwMDAwMDAwMDAwL2F0dGFjaG1lbnRzLm9mZmljZS5uZXRAY2NkMzJjYTMtMTZjZS00MjhmLTk1NDEtMzcyZDZiMDUxOTI5IiwiaGFwcCI6Im93YSJ9.aqin-jDtZ2yjg6HF4fhD0P5IWArhFBjq5MaQ8ReloiqWrbgmGxH-Zp6pRkBPCfonuxXdixwrTO1G1w6in5c_TYGophs0B_PbnYkXgdERVMY-VxhLcsN8Hs08CpLStvYxUkxuEfEHKdbB2qUqjA7d4YwZ17H2SddsxcTY79uAgGRPTtY3lmu2AWipzPIpcUorCv3jfUdE4DRwfv8NM5fq5edTL46Qa1m7EGt7JZQXrWzB6ZU_EsptIy5g9DtWgA8dLtoJJYnAuiOJnlrwq2WUKg7IhypEeq89PLXZwBE4puyJogmt9j_uWX5AFCswWyrQ_KKxGFwj49jYy0e6KM6rEg&amp;X-OWA-CANARY=eJP7Xfbet0e5YXKEwym6stBDf-LLZ9kYkfkkKt0I63XdYKbLaqKA_aWHGnS3f_HnWQexFj_e7ps.&amp;owa=outlook.office365.com&amp;scriptVer=20210815002.09&amp;animation=tru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5778" y="1421029"/>
            <a:ext cx="3503474" cy="467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771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00B050"/>
                </a:solidFill>
                <a:latin typeface="Berlin Sans FB" panose="020E0602020502020306" pitchFamily="34" charset="0"/>
              </a:rPr>
              <a:t>PE</a:t>
            </a:r>
            <a:endParaRPr lang="en-GB" dirty="0">
              <a:solidFill>
                <a:srgbClr val="00B050"/>
              </a:solidFill>
              <a:latin typeface="Berlin Sans FB" panose="020E0602020502020306"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9412" y="332535"/>
            <a:ext cx="1260015" cy="109114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8165" y="246515"/>
            <a:ext cx="1264826" cy="105590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8102" y="3597710"/>
            <a:ext cx="2731006" cy="902812"/>
          </a:xfrm>
          <a:prstGeom prst="rect">
            <a:avLst/>
          </a:prstGeom>
        </p:spPr>
      </p:pic>
      <p:pic>
        <p:nvPicPr>
          <p:cNvPr id="2050" name="Picture 2" descr="https://attachments.office.net/owa/gw07linskeymarie2%40glow.sch.uk/service.svc/s/GetAttachmentThumbnail?id=AAMkADU5YzUyZTA0LWQ5NGQtNGM3MS04N2Q3LTQ2MzU4N2Y2Y2RkMgBGAAAAAABn9%2FRupi0AQZGLvfmIB0LtBwBXuOkWj77oQ6dNAPFwYIWRAAAAAAENAABXuOkWj77oQ6dNAPFwYIWRAAcBzoidAAABEgAQAEHYF93XbbZJvQWKy1Kv2NM%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g5ODAzNCwiZXhwIjoxNjI5ODk4NjM0LCJpc3MiOiIwMDAwMDAwMi0wMDAwLTBmZjEtY2UwMC0wMDAwMDAwMDAwMDBAY2NkMzJjYTMtMTZjZS00MjhmLTk1NDEtMzcyZDZiMDUxOTI5IiwiYXVkIjoiMDAwMDAwMDItMDAwMC0wZmYxLWNlMDAtMDAwMDAwMDAwMDAwL2F0dGFjaG1lbnRzLm9mZmljZS5uZXRAY2NkMzJjYTMtMTZjZS00MjhmLTk1NDEtMzcyZDZiMDUxOTI5IiwiaGFwcCI6Im93YSJ9.XoQKnUZjjE7PsKZWVd1V4XHuW2IllzYE2aCpoVqMgwgKqwOxMR_EqtTaLOSyohTRUbVJhPIQPDzBuNV8yljnbOHEiB4aDmYHtJOTuMN2HJfFQakCZ6Kh8UynoQQqNOaqF24Jrqm5TLRyaq3WRA1UQ8N-VLi9IK8tcJFX91TeP0f9q86t4-Fqc5nsmGLCZxp5wb7vn-3sYtQ3sFPw1d-Xvf0pSq6SGRcrSIA-lJcoI3Vq6VbqqpixtYfgIb_XZTdeeVRDePjQZw0sjosNGjn1s5h3jfP1gT-51FLTaZrFixKQCU6io9PKfOMERP6rXQlyY8pjg2TesO3geSU88jDIeg&amp;X-OWA-CANARY=St99nBt92kK64cxPTaw2xMAFwRTMZ9kYr6yeisa_ATQ1oXxgAl0b4XcGoPC_hO4OCMLqsrX8S3I.&amp;owa=outlook.office365.com&amp;scriptVer=20210815002.09&amp;animation=true"/>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838199" y="1809298"/>
            <a:ext cx="3359727" cy="44796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attachments.office.net/owa/gw07linskeymarie2%40glow.sch.uk/service.svc/s/GetAttachmentThumbnail?id=AAMkADU5YzUyZTA0LWQ5NGQtNGM3MS04N2Q3LTQ2MzU4N2Y2Y2RkMgBGAAAAAABn9%2FRupi0AQZGLvfmIB0LtBwBXuOkWj77oQ6dNAPFwYIWRAAAAAAENAABXuOkWj77oQ6dNAPFwYIWRAAcBzoidAAABEgAQABmoaPcYMaBPkw%2FXgl4FHh0%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g5ODAzNCwiZXhwIjoxNjI5ODk4NjM0LCJpc3MiOiIwMDAwMDAwMi0wMDAwLTBmZjEtY2UwMC0wMDAwMDAwMDAwMDBAY2NkMzJjYTMtMTZjZS00MjhmLTk1NDEtMzcyZDZiMDUxOTI5IiwiYXVkIjoiMDAwMDAwMDItMDAwMC0wZmYxLWNlMDAtMDAwMDAwMDAwMDAwL2F0dGFjaG1lbnRzLm9mZmljZS5uZXRAY2NkMzJjYTMtMTZjZS00MjhmLTk1NDEtMzcyZDZiMDUxOTI5IiwiaGFwcCI6Im93YSJ9.XoQKnUZjjE7PsKZWVd1V4XHuW2IllzYE2aCpoVqMgwgKqwOxMR_EqtTaLOSyohTRUbVJhPIQPDzBuNV8yljnbOHEiB4aDmYHtJOTuMN2HJfFQakCZ6Kh8UynoQQqNOaqF24Jrqm5TLRyaq3WRA1UQ8N-VLi9IK8tcJFX91TeP0f9q86t4-Fqc5nsmGLCZxp5wb7vn-3sYtQ3sFPw1d-Xvf0pSq6SGRcrSIA-lJcoI3Vq6VbqqpixtYfgIb_XZTdeeVRDePjQZw0sjosNGjn1s5h3jfP1gT-51FLTaZrFixKQCU6io9PKfOMERP6rXQlyY8pjg2TesO3geSU88jDIeg&amp;X-OWA-CANARY=PN6bUQHVrUm97XKiJjauU7DWEkLMZ9kY3k8fpmsRLf3iQACRBYh3_7WLcBAp9hJXBP0U_n8a-40.&amp;owa=outlook.office365.com&amp;scriptVer=20210815002.09&amp;animation=tru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8556" y="1723278"/>
            <a:ext cx="3432768" cy="457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409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1720" y="-187037"/>
            <a:ext cx="1154483" cy="1200329"/>
          </a:xfrm>
          <a:prstGeom prst="rect">
            <a:avLst/>
          </a:prstGeom>
          <a:noFill/>
        </p:spPr>
        <p:txBody>
          <a:bodyPr wrap="none" lIns="91440" tIns="45720" rIns="91440" bIns="45720">
            <a:spAutoFit/>
          </a:bodyPr>
          <a:lstStyle/>
          <a:p>
            <a:pPr algn="ctr"/>
            <a:r>
              <a:rPr lang="en-US" sz="7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a:t>
            </a:r>
            <a:endPar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8194" name="Picture 2" descr="https://attachments.office.net/owa/gw07linskeymarie2%40glow.sch.uk/service.svc/s/GetAttachmentThumbnail?id=AAMkADU5YzUyZTA0LWQ5NGQtNGM3MS04N2Q3LTQ2MzU4N2Y2Y2RkMgBGAAAAAABn9%2FRupi0AQZGLvfmIB0LtBwBXuOkWj77oQ6dNAPFwYIWRAAAAAAENAABXuOkWj77oQ6dNAPFwYIWRAAcBzoigAAABEgAQAPVcYFprnjFCvac1yccQWMw%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kwMjIzNSwiZXhwIjoxNjI5OTAyODM1LCJpc3MiOiIwMDAwMDAwMi0wMDAwLTBmZjEtY2UwMC0wMDAwMDAwMDAwMDBAY2NkMzJjYTMtMTZjZS00MjhmLTk1NDEtMzcyZDZiMDUxOTI5IiwiYXVkIjoiMDAwMDAwMDItMDAwMC0wZmYxLWNlMDAtMDAwMDAwMDAwMDAwL2F0dGFjaG1lbnRzLm9mZmljZS5uZXRAY2NkMzJjYTMtMTZjZS00MjhmLTk1NDEtMzcyZDZiMDUxOTI5IiwiaGFwcCI6Im93YSJ9.ii2FiNXdP4Ky_8kafOesEll_7OPLovDLAU24bl_ZoNqDwljwgCgQj3Tx0C06B3NqTzv6Pu1Ka9nNyHPSxDfw7pCYRDfHvBBT5Ho4vHPiI4emcfCepXSdupBmVBb5iqgERY0WcpMETNSMygpFpBLicaTl-ypsUDEujF-A6R6U8KCYpktM58vbITQHpUWhi60xathmwKG3JejEGz1yT2HO9AcIefeLSaXj6b7TKENzKccwaKczDRaO5J7rtyCaZnY7WeSznYZqWFbzpFU-A0VCilMplhmmCVSpkcfp0GJtshx8vUKnoif4mcO-3BHGUW_mFoMJkr64k9oM122byleBrQ&amp;X-OWA-CANARY=vB6toTXS0keZXJT2_sW08nAY3mbWZ9kYy4ahU01S2R4j45QEcAz4s5ACJOT5-qQbQU8uXIOqtlo.&amp;owa=outlook.office365.com&amp;scriptVer=20210815002.09&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455" y="904366"/>
            <a:ext cx="4543539" cy="5681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ree photo Worship Prayer Religion Praying Hands Cros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48" y="2607091"/>
            <a:ext cx="1268413" cy="1766455"/>
          </a:xfrm>
          <a:prstGeom prst="rect">
            <a:avLst/>
          </a:prstGeom>
        </p:spPr>
      </p:pic>
      <p:sp>
        <p:nvSpPr>
          <p:cNvPr id="8" name="TextBox 7"/>
          <p:cNvSpPr txBox="1"/>
          <p:nvPr/>
        </p:nvSpPr>
        <p:spPr>
          <a:xfrm>
            <a:off x="7003473" y="1604189"/>
            <a:ext cx="5091715" cy="4062651"/>
          </a:xfrm>
          <a:prstGeom prst="rect">
            <a:avLst/>
          </a:prstGeom>
          <a:noFill/>
        </p:spPr>
        <p:txBody>
          <a:bodyPr wrap="none" rtlCol="0">
            <a:spAutoFit/>
          </a:bodyPr>
          <a:lstStyle/>
          <a:p>
            <a:r>
              <a:rPr lang="en-GB" sz="4000" dirty="0" smtClean="0">
                <a:solidFill>
                  <a:srgbClr val="00B050"/>
                </a:solidFill>
              </a:rPr>
              <a:t>The children looked </a:t>
            </a:r>
          </a:p>
          <a:p>
            <a:r>
              <a:rPr lang="en-GB" sz="4000" dirty="0" smtClean="0">
                <a:solidFill>
                  <a:srgbClr val="00B050"/>
                </a:solidFill>
              </a:rPr>
              <a:t>through the Bible </a:t>
            </a:r>
          </a:p>
          <a:p>
            <a:r>
              <a:rPr lang="en-GB" sz="4000" dirty="0" smtClean="0">
                <a:solidFill>
                  <a:srgbClr val="00B050"/>
                </a:solidFill>
              </a:rPr>
              <a:t>and found </a:t>
            </a:r>
          </a:p>
          <a:p>
            <a:r>
              <a:rPr lang="en-GB" sz="4000" dirty="0" smtClean="0">
                <a:solidFill>
                  <a:srgbClr val="00B050"/>
                </a:solidFill>
              </a:rPr>
              <a:t>Positive Affirmations</a:t>
            </a:r>
          </a:p>
          <a:p>
            <a:r>
              <a:rPr lang="en-GB" sz="4000" dirty="0" smtClean="0">
                <a:solidFill>
                  <a:srgbClr val="00B050"/>
                </a:solidFill>
              </a:rPr>
              <a:t>through our Faith and</a:t>
            </a:r>
          </a:p>
          <a:p>
            <a:r>
              <a:rPr lang="en-GB" sz="4000" dirty="0">
                <a:solidFill>
                  <a:srgbClr val="00B050"/>
                </a:solidFill>
              </a:rPr>
              <a:t>d</a:t>
            </a:r>
            <a:r>
              <a:rPr lang="en-GB" sz="4000" dirty="0" smtClean="0">
                <a:solidFill>
                  <a:srgbClr val="00B050"/>
                </a:solidFill>
              </a:rPr>
              <a:t>isplayed them in class.</a:t>
            </a:r>
          </a:p>
          <a:p>
            <a:endParaRPr lang="en-GB" dirty="0"/>
          </a:p>
        </p:txBody>
      </p:sp>
    </p:spTree>
    <p:extLst>
      <p:ext uri="{BB962C8B-B14F-4D97-AF65-F5344CB8AC3E}">
        <p14:creationId xmlns:p14="http://schemas.microsoft.com/office/powerpoint/2010/main" val="437415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sz="5400" dirty="0" smtClean="0">
                <a:solidFill>
                  <a:schemeClr val="accent6">
                    <a:lumMod val="75000"/>
                  </a:schemeClr>
                </a:solidFill>
                <a:latin typeface="Berlin Sans FB Demi" panose="020E0802020502020306" pitchFamily="34" charset="0"/>
              </a:rPr>
              <a:t> The Purpose of today…</a:t>
            </a:r>
            <a:endParaRPr lang="en-GB" altLang="en-US" sz="5400" dirty="0">
              <a:solidFill>
                <a:schemeClr val="accent6">
                  <a:lumMod val="75000"/>
                </a:schemeClr>
              </a:solidFill>
              <a:latin typeface="Berlin Sans FB Demi" panose="020E0802020502020306" pitchFamily="34" charset="0"/>
            </a:endParaRPr>
          </a:p>
        </p:txBody>
      </p:sp>
      <p:sp>
        <p:nvSpPr>
          <p:cNvPr id="24579" name="Rectangle 3"/>
          <p:cNvSpPr>
            <a:spLocks noGrp="1" noChangeArrowheads="1"/>
          </p:cNvSpPr>
          <p:nvPr>
            <p:ph type="body" idx="1"/>
          </p:nvPr>
        </p:nvSpPr>
        <p:spPr/>
        <p:txBody>
          <a:bodyPr/>
          <a:lstStyle/>
          <a:p>
            <a:pPr eaLnBrk="1" hangingPunct="1"/>
            <a:r>
              <a:rPr lang="en-GB" altLang="en-US" dirty="0" smtClean="0">
                <a:latin typeface="Berlin Sans FB" panose="020E0602020502020306" pitchFamily="34" charset="0"/>
              </a:rPr>
              <a:t>Meet your child’s teachers.</a:t>
            </a:r>
          </a:p>
          <a:p>
            <a:pPr eaLnBrk="1" hangingPunct="1"/>
            <a:r>
              <a:rPr lang="en-GB" altLang="en-US" dirty="0" smtClean="0">
                <a:latin typeface="Berlin Sans FB" panose="020E0602020502020306" pitchFamily="34" charset="0"/>
              </a:rPr>
              <a:t>Become  aware of class organisation and routines.</a:t>
            </a:r>
          </a:p>
          <a:p>
            <a:pPr eaLnBrk="1" hangingPunct="1"/>
            <a:r>
              <a:rPr lang="en-GB" altLang="en-US" dirty="0" smtClean="0">
                <a:latin typeface="Berlin Sans FB" panose="020E0602020502020306" pitchFamily="34" charset="0"/>
              </a:rPr>
              <a:t>Learn some of the strategies we use to help your child learn.</a:t>
            </a:r>
          </a:p>
          <a:p>
            <a:pPr algn="ctr">
              <a:buNone/>
            </a:pPr>
            <a:endParaRPr lang="en-GB" altLang="en-US" dirty="0">
              <a:latin typeface="Berlin Sans FB" panose="020E0602020502020306" pitchFamily="34" charset="0"/>
            </a:endParaRPr>
          </a:p>
          <a:p>
            <a:pPr algn="ctr">
              <a:buNone/>
            </a:pPr>
            <a:r>
              <a:rPr lang="en-GB" altLang="en-US" dirty="0" smtClean="0">
                <a:latin typeface="Berlin Sans FB" panose="020E0602020502020306" pitchFamily="34" charset="0"/>
                <a:cs typeface="Times New Roman" panose="02020603050405020304" pitchFamily="18" charset="0"/>
              </a:rPr>
              <a:t>                              </a:t>
            </a:r>
            <a:r>
              <a:rPr lang="en-GB" altLang="en-US" sz="3600" dirty="0" smtClean="0">
                <a:solidFill>
                  <a:srgbClr val="7030A0"/>
                </a:solidFill>
                <a:latin typeface="Futura Hv"/>
                <a:cs typeface="Times New Roman" panose="02020603050405020304" pitchFamily="18" charset="0"/>
              </a:rPr>
              <a:t>Mrs Linskey </a:t>
            </a:r>
            <a:r>
              <a:rPr lang="en-GB" altLang="en-US" sz="3200" dirty="0" smtClean="0">
                <a:solidFill>
                  <a:srgbClr val="00B050"/>
                </a:solidFill>
                <a:latin typeface="Berlin Sans FB" panose="020E0602020502020306" pitchFamily="34" charset="0"/>
                <a:cs typeface="Times New Roman" panose="02020603050405020304" pitchFamily="18" charset="0"/>
              </a:rPr>
              <a:t>→</a:t>
            </a:r>
            <a:r>
              <a:rPr lang="en-GB" altLang="en-US" dirty="0" smtClean="0">
                <a:latin typeface="Futura Hv"/>
              </a:rPr>
              <a:t> </a:t>
            </a:r>
            <a:endParaRPr lang="en-GB" altLang="en-US" dirty="0" smtClean="0">
              <a:latin typeface="Berlin Sans FB" panose="020E0602020502020306" pitchFamily="34" charset="0"/>
              <a:cs typeface="Times New Roman" panose="02020603050405020304" pitchFamily="18" charset="0"/>
            </a:endParaRPr>
          </a:p>
          <a:p>
            <a:pPr algn="ctr">
              <a:buNone/>
            </a:pPr>
            <a:endParaRPr lang="en-GB" altLang="en-US" dirty="0">
              <a:latin typeface="Berlin Sans FB" panose="020E0602020502020306" pitchFamily="34" charset="0"/>
              <a:cs typeface="Times New Roman" panose="02020603050405020304" pitchFamily="18" charset="0"/>
            </a:endParaRPr>
          </a:p>
          <a:p>
            <a:pPr algn="ctr">
              <a:buNone/>
            </a:pPr>
            <a:endParaRPr lang="en-GB" altLang="en-US" dirty="0">
              <a:latin typeface="Berlin Sans FB" panose="020E0602020502020306" pitchFamily="34" charset="0"/>
              <a:cs typeface="Times New Roman" panose="02020603050405020304" pitchFamily="18" charset="0"/>
            </a:endParaRPr>
          </a:p>
          <a:p>
            <a:pPr algn="ctr">
              <a:buNone/>
            </a:pPr>
            <a:r>
              <a:rPr lang="en-GB" altLang="en-US" dirty="0" smtClean="0">
                <a:solidFill>
                  <a:srgbClr val="00B050"/>
                </a:solidFill>
                <a:latin typeface="Times New Roman" panose="02020603050405020304" pitchFamily="18" charset="0"/>
                <a:cs typeface="Times New Roman" panose="02020603050405020304" pitchFamily="18" charset="0"/>
              </a:rPr>
              <a:t>←</a:t>
            </a:r>
            <a:r>
              <a:rPr lang="en-GB" altLang="en-US" dirty="0" smtClean="0">
                <a:latin typeface="Futura Hv"/>
              </a:rPr>
              <a:t> </a:t>
            </a:r>
            <a:r>
              <a:rPr lang="en-GB" altLang="en-US" sz="3600" dirty="0">
                <a:solidFill>
                  <a:srgbClr val="0070C0"/>
                </a:solidFill>
                <a:latin typeface="Futura Hv"/>
              </a:rPr>
              <a:t>Mrs Sutherland</a:t>
            </a:r>
            <a:endParaRPr lang="en-GB" altLang="en-US" sz="3600" dirty="0" smtClean="0">
              <a:solidFill>
                <a:srgbClr val="0070C0"/>
              </a:solidFill>
              <a:latin typeface="Futura Hv"/>
            </a:endParaRPr>
          </a:p>
          <a:p>
            <a:pPr eaLnBrk="1" hangingPunct="1">
              <a:buFontTx/>
              <a:buNone/>
            </a:pPr>
            <a:endParaRPr lang="en-GB" altLang="en-US" dirty="0" smtClean="0">
              <a:latin typeface="Futura Hv"/>
            </a:endParaRPr>
          </a:p>
          <a:p>
            <a:pPr eaLnBrk="1" hangingPunct="1"/>
            <a:endParaRPr lang="en-GB" altLang="en-US" dirty="0" smtClean="0">
              <a:latin typeface="Futura Hv"/>
            </a:endParaRPr>
          </a:p>
          <a:p>
            <a:pPr eaLnBrk="1" hangingPunct="1"/>
            <a:endParaRPr lang="en-GB" altLang="en-US" dirty="0" smtClean="0">
              <a:latin typeface="Futura Hv"/>
            </a:endParaRPr>
          </a:p>
          <a:p>
            <a:pPr eaLnBrk="1" hangingPunct="1"/>
            <a:endParaRPr lang="en-GB" altLang="en-US" dirty="0" smtClean="0">
              <a:latin typeface="Futura Hv"/>
            </a:endParaRPr>
          </a:p>
        </p:txBody>
      </p:sp>
      <p:pic>
        <p:nvPicPr>
          <p:cNvPr id="4100" name="Picture 5" descr="MM9003181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77490" y="365125"/>
            <a:ext cx="24479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003" y="3512634"/>
            <a:ext cx="3923106" cy="305496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4820" y="3414594"/>
            <a:ext cx="3397180" cy="3153008"/>
          </a:xfrm>
          <a:prstGeom prst="rect">
            <a:avLst/>
          </a:prstGeom>
        </p:spPr>
      </p:pic>
    </p:spTree>
    <p:extLst>
      <p:ext uri="{BB962C8B-B14F-4D97-AF65-F5344CB8AC3E}">
        <p14:creationId xmlns:p14="http://schemas.microsoft.com/office/powerpoint/2010/main" val="1337275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20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fade">
                                      <p:cBhvr>
                                        <p:cTn id="17" dur="20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fade">
                                      <p:cBhvr>
                                        <p:cTn id="22" dur="2000"/>
                                        <p:tgtEl>
                                          <p:spTgt spid="245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20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79">
                                            <p:txEl>
                                              <p:pRg st="7" end="7"/>
                                            </p:txEl>
                                          </p:spTgt>
                                        </p:tgtEl>
                                        <p:attrNameLst>
                                          <p:attrName>style.visibility</p:attrName>
                                        </p:attrNameLst>
                                      </p:cBhvr>
                                      <p:to>
                                        <p:strVal val="visible"/>
                                      </p:to>
                                    </p:set>
                                    <p:animEffect transition="in" filter="fade">
                                      <p:cBhvr>
                                        <p:cTn id="32" dur="20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785" y="0"/>
            <a:ext cx="1711302" cy="1200329"/>
          </a:xfrm>
          <a:prstGeom prst="rect">
            <a:avLst/>
          </a:prstGeom>
          <a:noFill/>
        </p:spPr>
        <p:txBody>
          <a:bodyPr wrap="none" lIns="91440" tIns="45720" rIns="91440" bIns="45720">
            <a:spAutoFit/>
          </a:bodyPr>
          <a:lstStyle/>
          <a:p>
            <a:pPr algn="ctr"/>
            <a:r>
              <a:rPr lang="en-US" sz="72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ART</a:t>
            </a:r>
            <a:endParaRPr lang="en-US" sz="7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pic>
        <p:nvPicPr>
          <p:cNvPr id="9218" name="Picture 2" descr="https://attachments.office.net/owa/gw07linskeymarie2%40glow.sch.uk/service.svc/s/GetAttachmentThumbnail?id=AAMkADU5YzUyZTA0LWQ5NGQtNGM3MS04N2Q3LTQ2MzU4N2Y2Y2RkMgBGAAAAAABn9%2FRupi0AQZGLvfmIB0LtBwBXuOkWj77oQ6dNAPFwYIWRAAAAAAENAABXuOkWj77oQ6dNAPFwYIWRAAcBzoijAAABEgAQAOENBEafHfhMh1WD7NeMm14%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kwMzQzNCwiZXhwIjoxNjI5OTA0MDM0LCJpc3MiOiIwMDAwMDAwMi0wMDAwLTBmZjEtY2UwMC0wMDAwMDAwMDAwMDBAY2NkMzJjYTMtMTZjZS00MjhmLTk1NDEtMzcyZDZiMDUxOTI5IiwiYXVkIjoiMDAwMDAwMDItMDAwMC0wZmYxLWNlMDAtMDAwMDAwMDAwMDAwL2F0dGFjaG1lbnRzLm9mZmljZS5uZXRAY2NkMzJjYTMtMTZjZS00MjhmLTk1NDEtMzcyZDZiMDUxOTI5IiwiaGFwcCI6Im93YSJ9.mIVBhNaiKkQ63LBwU-3AiW-VbtZGnWPywXPNg4RpHnhArVWqmIaqc3WLBNKzIrJ0HeXHpqiSI7mYgOl1VDw3ev-Mn_c9wN8QasuxBvnLCuZ_p2fABPoRKwBv88Dew5KzKH_6Edm1Pf0fM29pE_-KV7nIzKRmd85GuUSdWPxyjLY6E5vAskhdBKStOMee1IIGno_rcydiL9ZMZYCNU4YX_Qj_4lwIRlPmPdXDF2NJ3gGFxgBCrgBTGWT3oLXE4kNYe89gwqUMD821l-x9-VwxeyAKeXZFU4yr7G00wPXycpKv6l3DHCi0posRh6wQ8kBQk7R8jamwPJY_vGCWYgIO8A&amp;X-OWA-CANARY=3eboQbZhsUmhMQXIzZyegSBJUTnZZ9kYK9waiffa1nkHbPLwkqei8v6EtcvntZV7lHLhvOnnmcE.&amp;owa=outlook.office365.com&amp;scriptVer=20210815002.09&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41" y="1226127"/>
            <a:ext cx="4447671" cy="52421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09855" y="92333"/>
            <a:ext cx="4919104" cy="1107996"/>
          </a:xfrm>
          <a:prstGeom prst="rect">
            <a:avLst/>
          </a:prstGeom>
          <a:noFill/>
        </p:spPr>
        <p:txBody>
          <a:bodyPr wrap="none" rtlCol="0">
            <a:spAutoFit/>
          </a:bodyPr>
          <a:lstStyle/>
          <a:p>
            <a:r>
              <a:rPr lang="en-GB" sz="6600" dirty="0">
                <a:solidFill>
                  <a:srgbClr val="0070C0"/>
                </a:solidFill>
              </a:rPr>
              <a:t>T</a:t>
            </a:r>
            <a:r>
              <a:rPr lang="en-GB" sz="6600" dirty="0" smtClean="0">
                <a:solidFill>
                  <a:srgbClr val="0070C0"/>
                </a:solidFill>
              </a:rPr>
              <a:t>ECHNOLOGY</a:t>
            </a:r>
            <a:endParaRPr lang="en-GB" sz="6600" dirty="0">
              <a:solidFill>
                <a:srgbClr val="0070C0"/>
              </a:solidFill>
            </a:endParaRPr>
          </a:p>
        </p:txBody>
      </p:sp>
      <p:pic>
        <p:nvPicPr>
          <p:cNvPr id="9220" name="Picture 4" descr="https://attachments.office.net/owa/gw07linskeymarie2%40glow.sch.uk/service.svc/s/GetAttachmentThumbnail?id=AAMkADU5YzUyZTA0LWQ5NGQtNGM3MS04N2Q3LTQ2MzU4N2Y2Y2RkMgBGAAAAAABn9%2FRupi0AQZGLvfmIB0LtBwBXuOkWj77oQ6dNAPFwYIWRAAAAAAENAABXuOkWj77oQ6dNAPFwYIWRAAcBzoikAAABEgAQALNi%2B%2FqMHD9MuXzErvl5fbA%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kwNTIzNCwiZXhwIjoxNjI5OTA1ODM0LCJpc3MiOiIwMDAwMDAwMi0wMDAwLTBmZjEtY2UwMC0wMDAwMDAwMDAwMDBAY2NkMzJjYTMtMTZjZS00MjhmLTk1NDEtMzcyZDZiMDUxOTI5IiwiYXVkIjoiMDAwMDAwMDItMDAwMC0wZmYxLWNlMDAtMDAwMDAwMDAwMDAwL2F0dGFjaG1lbnRzLm9mZmljZS5uZXRAY2NkMzJjYTMtMTZjZS00MjhmLTk1NDEtMzcyZDZiMDUxOTI5IiwiaGFwcCI6Im93YSJ9.GETSskIv9O99s86upLEzkyPZkaNXRI_D_xDUr9Fv5JFECkPvGcKGBOY-XxK7EaLmTBjBiGcT70JksM5NU9mCqHSGs-NcpTCRT9uH35_Kl5zTZaleeAq2cjNfnDHKuCx808WnKgsJZFHsNu02DshVnhvXHcGpjd_nC2suZxY6ItoQK91dY3jZ8n0P8dbYH6Sr8D0WwtpQfNzQvD6iOn6TaHjYSACmHD5s8v6F8oz98FMSyWFZCbDavKWeLREIAq2cUBZPAKXwjEdOz5Qhjw9KB1pBB3xVzmEaQS5bbc_HxsJRrS8tEX9emf91oU5nFbGQJ2Tx43Cm3KH4aJJf_o3L_g&amp;X-OWA-CANARY=cOUap25ONESoCMVxWhbZO6DyutzcZ9kYiMvPTHhwhmsn5cfNSjSbiUmYRhz7gG8EBoadfYTAbfU.&amp;owa=outlook.office365.com&amp;scriptVer=20210815002.09&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996" y="1566214"/>
            <a:ext cx="6196731" cy="464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966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altLang="en-US" sz="7200" dirty="0">
                <a:solidFill>
                  <a:schemeClr val="accent6">
                    <a:lumMod val="75000"/>
                  </a:schemeClr>
                </a:solidFill>
                <a:latin typeface="Berlin Sans FB" panose="020E0602020502020306" pitchFamily="34" charset="0"/>
              </a:rPr>
              <a:t>Homework</a:t>
            </a:r>
          </a:p>
        </p:txBody>
      </p:sp>
      <p:sp>
        <p:nvSpPr>
          <p:cNvPr id="9219" name="Rectangle 3"/>
          <p:cNvSpPr>
            <a:spLocks noGrp="1" noChangeArrowheads="1"/>
          </p:cNvSpPr>
          <p:nvPr>
            <p:ph type="body" idx="1"/>
          </p:nvPr>
        </p:nvSpPr>
        <p:spPr>
          <a:xfrm>
            <a:off x="1992313" y="1628776"/>
            <a:ext cx="8229600" cy="4525963"/>
          </a:xfrm>
        </p:spPr>
        <p:txBody>
          <a:bodyPr/>
          <a:lstStyle/>
          <a:p>
            <a:pPr eaLnBrk="1" hangingPunct="1"/>
            <a:r>
              <a:rPr lang="en-GB" altLang="en-US" dirty="0" smtClean="0">
                <a:latin typeface="Berlin Sans FB" panose="020E0602020502020306" pitchFamily="34" charset="0"/>
              </a:rPr>
              <a:t>After 25 minutes, </a:t>
            </a:r>
            <a:r>
              <a:rPr lang="en-GB" altLang="en-US" dirty="0" smtClean="0">
                <a:solidFill>
                  <a:srgbClr val="FF3300"/>
                </a:solidFill>
                <a:latin typeface="Berlin Sans FB" panose="020E0602020502020306" pitchFamily="34" charset="0"/>
              </a:rPr>
              <a:t>STOP!!!</a:t>
            </a:r>
          </a:p>
          <a:p>
            <a:pPr eaLnBrk="1" hangingPunct="1"/>
            <a:r>
              <a:rPr lang="en-GB" altLang="en-US" dirty="0" smtClean="0">
                <a:latin typeface="Berlin Sans FB" panose="020E0602020502020306" pitchFamily="34" charset="0"/>
              </a:rPr>
              <a:t>Will change from week to week. </a:t>
            </a:r>
          </a:p>
          <a:p>
            <a:pPr eaLnBrk="1" hangingPunct="1"/>
            <a:r>
              <a:rPr lang="en-GB" altLang="en-US" dirty="0" smtClean="0">
                <a:latin typeface="Berlin Sans FB" panose="020E0602020502020306" pitchFamily="34" charset="0"/>
              </a:rPr>
              <a:t>Google Classroom and Education City Tasks</a:t>
            </a:r>
          </a:p>
          <a:p>
            <a:pPr eaLnBrk="1" hangingPunct="1"/>
            <a:r>
              <a:rPr lang="en-GB" altLang="en-US" dirty="0" smtClean="0">
                <a:latin typeface="Berlin Sans FB" panose="020E0602020502020306" pitchFamily="34" charset="0"/>
              </a:rPr>
              <a:t>Mental Maths</a:t>
            </a:r>
          </a:p>
          <a:p>
            <a:pPr eaLnBrk="1" hangingPunct="1"/>
            <a:r>
              <a:rPr lang="en-GB" altLang="en-US" dirty="0" smtClean="0">
                <a:latin typeface="Berlin Sans FB" panose="020E0602020502020306" pitchFamily="34" charset="0"/>
              </a:rPr>
              <a:t>Written Maths</a:t>
            </a:r>
          </a:p>
          <a:p>
            <a:pPr eaLnBrk="1" hangingPunct="1"/>
            <a:r>
              <a:rPr lang="en-GB" altLang="en-US" dirty="0" smtClean="0">
                <a:latin typeface="Berlin Sans FB" panose="020E0602020502020306" pitchFamily="34" charset="0"/>
              </a:rPr>
              <a:t>Spelling/Active Spelling</a:t>
            </a:r>
          </a:p>
          <a:p>
            <a:pPr eaLnBrk="1" hangingPunct="1"/>
            <a:r>
              <a:rPr lang="en-GB" altLang="en-US" dirty="0" smtClean="0">
                <a:latin typeface="Berlin Sans FB" panose="020E0602020502020306" pitchFamily="34" charset="0"/>
              </a:rPr>
              <a:t>Reading/Comprehension</a:t>
            </a:r>
          </a:p>
          <a:p>
            <a:pPr eaLnBrk="1" hangingPunct="1"/>
            <a:r>
              <a:rPr lang="en-GB" altLang="en-US" dirty="0" smtClean="0">
                <a:latin typeface="Berlin Sans FB" panose="020E0602020502020306" pitchFamily="34" charset="0"/>
              </a:rPr>
              <a:t>Topic research </a:t>
            </a:r>
          </a:p>
          <a:p>
            <a:pPr eaLnBrk="1" hangingPunct="1">
              <a:buFontTx/>
              <a:buNone/>
            </a:pPr>
            <a:endParaRPr lang="en-GB" altLang="en-US" dirty="0" smtClean="0">
              <a:latin typeface="Berlin Sans FB" panose="020E0602020502020306" pitchFamily="34" charset="0"/>
            </a:endParaRPr>
          </a:p>
          <a:p>
            <a:pPr eaLnBrk="1" hangingPunct="1"/>
            <a:endParaRPr lang="en-GB" altLang="en-US" dirty="0" smtClean="0"/>
          </a:p>
        </p:txBody>
      </p:sp>
      <p:pic>
        <p:nvPicPr>
          <p:cNvPr id="9220" name="Picture 4" descr="MM900040998[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32851" y="333376"/>
            <a:ext cx="9890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MM900040998[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260350"/>
            <a:ext cx="106203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MM90028387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75726" y="4365625"/>
            <a:ext cx="1192213"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descr="MM900283665[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57825" y="5229225"/>
            <a:ext cx="110648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781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43467" y="321734"/>
            <a:ext cx="10905066" cy="5757333"/>
          </a:xfrm>
        </p:spPr>
        <p:txBody>
          <a:bodyPr>
            <a:noAutofit/>
          </a:bodyPr>
          <a:lstStyle/>
          <a:p>
            <a:r>
              <a:rPr lang="en-GB" altLang="en-US" sz="2400" b="1" dirty="0" smtClean="0">
                <a:latin typeface="Berlin Sans FB" panose="020E0602020502020306" pitchFamily="34" charset="0"/>
              </a:rPr>
              <a:t>A few points to remember:</a:t>
            </a:r>
            <a:r>
              <a:rPr lang="en-GB" altLang="en-US" sz="2000" dirty="0" smtClean="0">
                <a:latin typeface="Berlin Sans FB" panose="020E0602020502020306" pitchFamily="34" charset="0"/>
              </a:rPr>
              <a:t/>
            </a:r>
            <a:br>
              <a:rPr lang="en-GB" altLang="en-US" sz="2000" dirty="0" smtClean="0">
                <a:latin typeface="Berlin Sans FB" panose="020E0602020502020306" pitchFamily="34" charset="0"/>
              </a:rPr>
            </a:br>
            <a:r>
              <a:rPr lang="en-GB" altLang="en-US" sz="2000" dirty="0">
                <a:latin typeface="Berlin Sans FB" panose="020E0602020502020306" pitchFamily="34" charset="0"/>
              </a:rPr>
              <a:t/>
            </a:r>
            <a:br>
              <a:rPr lang="en-GB" altLang="en-US" sz="2000" dirty="0">
                <a:latin typeface="Berlin Sans FB" panose="020E0602020502020306" pitchFamily="34" charset="0"/>
              </a:rPr>
            </a:br>
            <a:r>
              <a:rPr lang="en-GB" altLang="en-US" sz="2000" dirty="0">
                <a:latin typeface="Berlin Sans FB" panose="020E0602020502020306" pitchFamily="34" charset="0"/>
              </a:rPr>
              <a:t>Please remember that due to the current climate, children are not allowed to bring toys in from home</a:t>
            </a:r>
            <a:r>
              <a:rPr lang="en-GB" altLang="en-US" sz="2000" dirty="0" smtClean="0">
                <a:latin typeface="Berlin Sans FB" panose="020E0602020502020306" pitchFamily="34" charset="0"/>
              </a:rPr>
              <a:t>.</a:t>
            </a:r>
            <a:br>
              <a:rPr lang="en-GB" altLang="en-US" sz="2000" dirty="0" smtClean="0">
                <a:latin typeface="Berlin Sans FB" panose="020E0602020502020306" pitchFamily="34" charset="0"/>
              </a:rPr>
            </a:br>
            <a:r>
              <a:rPr lang="en-GB" altLang="en-US" sz="2000" dirty="0">
                <a:latin typeface="Berlin Sans FB" panose="020E0602020502020306" pitchFamily="34" charset="0"/>
              </a:rPr>
              <a:t/>
            </a:r>
            <a:br>
              <a:rPr lang="en-GB" altLang="en-US" sz="2000" dirty="0">
                <a:latin typeface="Berlin Sans FB" panose="020E0602020502020306" pitchFamily="34" charset="0"/>
              </a:rPr>
            </a:br>
            <a:r>
              <a:rPr lang="en-GB" altLang="en-US" sz="2000" dirty="0">
                <a:latin typeface="Berlin Sans FB" panose="020E0602020502020306" pitchFamily="34" charset="0"/>
              </a:rPr>
              <a:t>Children are encouraged to bring a healthy snack </a:t>
            </a:r>
            <a:r>
              <a:rPr lang="en-GB" altLang="en-US" sz="2000" dirty="0" err="1">
                <a:latin typeface="Berlin Sans FB" panose="020E0602020502020306" pitchFamily="34" charset="0"/>
              </a:rPr>
              <a:t>e.g</a:t>
            </a:r>
            <a:r>
              <a:rPr lang="en-GB" altLang="en-US" sz="2000" dirty="0">
                <a:latin typeface="Berlin Sans FB" panose="020E0602020502020306" pitchFamily="34" charset="0"/>
              </a:rPr>
              <a:t> an apple or banana along with a drink of water or fruit juice.</a:t>
            </a:r>
            <a:br>
              <a:rPr lang="en-GB" altLang="en-US" sz="2000" dirty="0">
                <a:latin typeface="Berlin Sans FB" panose="020E0602020502020306" pitchFamily="34" charset="0"/>
              </a:rPr>
            </a:br>
            <a:r>
              <a:rPr lang="en-GB" altLang="en-US" sz="2000" dirty="0">
                <a:latin typeface="Berlin Sans FB" panose="020E0602020502020306" pitchFamily="34" charset="0"/>
              </a:rPr>
              <a:t/>
            </a:r>
            <a:br>
              <a:rPr lang="en-GB" altLang="en-US" sz="2000" dirty="0">
                <a:latin typeface="Berlin Sans FB" panose="020E0602020502020306" pitchFamily="34" charset="0"/>
              </a:rPr>
            </a:br>
            <a:r>
              <a:rPr lang="en-GB" altLang="en-US" sz="2000" dirty="0">
                <a:latin typeface="Berlin Sans FB" panose="020E0602020502020306" pitchFamily="34" charset="0"/>
              </a:rPr>
              <a:t>As a Health Promoting school children are not allowed cans, fizzy juice or chewing gum.</a:t>
            </a:r>
            <a:br>
              <a:rPr lang="en-GB" altLang="en-US" sz="2000" dirty="0">
                <a:latin typeface="Berlin Sans FB" panose="020E0602020502020306" pitchFamily="34" charset="0"/>
              </a:rPr>
            </a:br>
            <a:r>
              <a:rPr lang="en-GB" altLang="en-US" sz="2000" dirty="0">
                <a:latin typeface="Berlin Sans FB" panose="020E0602020502020306" pitchFamily="34" charset="0"/>
              </a:rPr>
              <a:t/>
            </a:r>
            <a:br>
              <a:rPr lang="en-GB" altLang="en-US" sz="2000" dirty="0">
                <a:latin typeface="Berlin Sans FB" panose="020E0602020502020306" pitchFamily="34" charset="0"/>
              </a:rPr>
            </a:br>
            <a:r>
              <a:rPr lang="en-GB" altLang="en-US" sz="2000" dirty="0">
                <a:latin typeface="Berlin Sans FB" panose="020E0602020502020306" pitchFamily="34" charset="0"/>
              </a:rPr>
              <a:t>We have some pupils with nut allergies, so please ensure no nut based products are brought to school. </a:t>
            </a:r>
            <a:br>
              <a:rPr lang="en-GB" altLang="en-US" sz="2000" dirty="0">
                <a:latin typeface="Berlin Sans FB" panose="020E0602020502020306" pitchFamily="34" charset="0"/>
              </a:rPr>
            </a:br>
            <a:r>
              <a:rPr lang="en-GB" altLang="en-US" sz="2000" dirty="0">
                <a:latin typeface="Berlin Sans FB" panose="020E0602020502020306" pitchFamily="34" charset="0"/>
              </a:rPr>
              <a:t/>
            </a:r>
            <a:br>
              <a:rPr lang="en-GB" altLang="en-US" sz="2000" dirty="0">
                <a:latin typeface="Berlin Sans FB" panose="020E0602020502020306" pitchFamily="34" charset="0"/>
              </a:rPr>
            </a:br>
            <a:r>
              <a:rPr lang="en-GB" altLang="en-US" sz="2000" dirty="0">
                <a:latin typeface="Berlin Sans FB" panose="020E0602020502020306" pitchFamily="34" charset="0"/>
              </a:rPr>
              <a:t>Please remember that there is regular communication through the school app and Twitter </a:t>
            </a:r>
            <a:r>
              <a:rPr lang="en-GB" altLang="en-US" sz="2000" dirty="0" smtClean="0">
                <a:latin typeface="Berlin Sans FB" panose="020E0602020502020306" pitchFamily="34" charset="0"/>
              </a:rPr>
              <a:t>so </a:t>
            </a:r>
            <a:r>
              <a:rPr lang="en-GB" altLang="en-US" sz="2000" dirty="0">
                <a:latin typeface="Berlin Sans FB" panose="020E0602020502020306" pitchFamily="34" charset="0"/>
              </a:rPr>
              <a:t>it would be great if you could download these if you haven’t already.</a:t>
            </a:r>
            <a:r>
              <a:rPr lang="en-GB" altLang="en-US" sz="3200" dirty="0">
                <a:latin typeface="Berlin Sans FB" panose="020E0602020502020306" pitchFamily="34" charset="0"/>
              </a:rPr>
              <a:t/>
            </a:r>
            <a:br>
              <a:rPr lang="en-GB" altLang="en-US" sz="3200" dirty="0">
                <a:latin typeface="Berlin Sans FB" panose="020E0602020502020306" pitchFamily="34" charset="0"/>
              </a:rPr>
            </a:br>
            <a:r>
              <a:rPr lang="en-GB" altLang="en-US" sz="3200" dirty="0" smtClean="0">
                <a:latin typeface="Berlin Sans FB" panose="020E0602020502020306" pitchFamily="34" charset="0"/>
              </a:rPr>
              <a:t>				</a:t>
            </a:r>
            <a:br>
              <a:rPr lang="en-GB" altLang="en-US" sz="3200" dirty="0" smtClean="0">
                <a:latin typeface="Berlin Sans FB" panose="020E0602020502020306" pitchFamily="34" charset="0"/>
              </a:rPr>
            </a:br>
            <a:r>
              <a:rPr lang="en-GB" altLang="en-US" sz="3200" dirty="0">
                <a:latin typeface="Berlin Sans FB" panose="020E0602020502020306" pitchFamily="34" charset="0"/>
              </a:rPr>
              <a:t>	</a:t>
            </a:r>
            <a:r>
              <a:rPr lang="en-GB" altLang="en-US" sz="3200" dirty="0" smtClean="0">
                <a:latin typeface="Berlin Sans FB" panose="020E0602020502020306" pitchFamily="34" charset="0"/>
              </a:rPr>
              <a:t>				@Stmarksrutherg2 </a:t>
            </a:r>
            <a:r>
              <a:rPr lang="en-GB" altLang="en-US" sz="3200" dirty="0">
                <a:latin typeface="Comic Sans MS" panose="030F0702030302020204" pitchFamily="66" charset="0"/>
              </a:rPr>
              <a:t/>
            </a:r>
            <a:br>
              <a:rPr lang="en-GB" altLang="en-US" sz="3200" dirty="0">
                <a:latin typeface="Comic Sans MS" panose="030F0702030302020204" pitchFamily="66" charset="0"/>
              </a:rPr>
            </a:br>
            <a:endParaRPr lang="en-GB" altLang="en-US" sz="3200" dirty="0">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527" y="4648596"/>
            <a:ext cx="1644120" cy="1970481"/>
          </a:xfrm>
          <a:prstGeom prst="rect">
            <a:avLst/>
          </a:prstGeom>
        </p:spPr>
      </p:pic>
    </p:spTree>
    <p:extLst>
      <p:ext uri="{BB962C8B-B14F-4D97-AF65-F5344CB8AC3E}">
        <p14:creationId xmlns:p14="http://schemas.microsoft.com/office/powerpoint/2010/main" val="2187548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976"/>
            <a:ext cx="10515600" cy="1325563"/>
          </a:xfrm>
        </p:spPr>
        <p:txBody>
          <a:bodyPr>
            <a:normAutofit/>
          </a:bodyPr>
          <a:lstStyle/>
          <a:p>
            <a:pPr algn="ctr"/>
            <a:r>
              <a:rPr lang="en-GB" sz="5400" dirty="0" smtClean="0">
                <a:solidFill>
                  <a:srgbClr val="00B050"/>
                </a:solidFill>
              </a:rPr>
              <a:t>Team P7</a:t>
            </a:r>
            <a:endParaRPr lang="en-GB" sz="5400" dirty="0">
              <a:solidFill>
                <a:srgbClr val="00B05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4728" y="4995746"/>
            <a:ext cx="1150807" cy="166031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465" y="4900351"/>
            <a:ext cx="1150807" cy="166031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4727" y="165310"/>
            <a:ext cx="1150807" cy="166031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45" y="165310"/>
            <a:ext cx="1150807" cy="1660315"/>
          </a:xfrm>
          <a:prstGeom prst="rect">
            <a:avLst/>
          </a:prstGeom>
        </p:spPr>
      </p:pic>
      <p:pic>
        <p:nvPicPr>
          <p:cNvPr id="1026" name="Picture 2" descr="https://attachments.office.net/owa/gw07linskeymarie2%40glow.sch.uk/service.svc/s/GetAttachmentThumbnail?id=AAMkADU5YzUyZTA0LWQ5NGQtNGM3MS04N2Q3LTQ2MzU4N2Y2Y2RkMgBGAAAAAABn9%2FRupi0AQZGLvfmIB0LtBwBXuOkWj77oQ6dNAPFwYIWRAAAAAAENAABXuOkWj77oQ6dNAPFwYIWRAAcBzoilAAABEgAQAFxFtUEA7q5Dhi27A8XdmkU%3D&amp;thumbnailType=2&amp;token=eyJhbGciOiJSUzI1NiIsImtpZCI6IjMwODE3OUNFNUY0QjUyRTc4QjJEQjg5NjZCQUY0RUNDMzcyN0FFRUUiLCJ0eXAiOiJKV1QiLCJ4NXQiOiJNSUY1emw5TFV1ZUxMYmlXYTY5T3pEY25ydTQifQ.eyJvcmlnaW4iOiJodHRwczovL291dGxvb2sub2ZmaWNlLmNvbSIsInVjIjoiYzgxMzQwZDNlY2Q0NDY0MThmMTllNmUyNjUyNjU0NGI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kwNjA2NiwiZXhwIjoxNjI5OTA2NjY2LCJpc3MiOiIwMDAwMDAwMi0wMDAwLTBmZjEtY2UwMC0wMDAwMDAwMDAwMDBAY2NkMzJjYTMtMTZjZS00MjhmLTk1NDEtMzcyZDZiMDUxOTI5IiwiYXVkIjoiMDAwMDAwMDItMDAwMC0wZmYxLWNlMDAtMDAwMDAwMDAwMDAwL2F0dGFjaG1lbnRzLm9mZmljZS5uZXRAY2NkMzJjYTMtMTZjZS00MjhmLTk1NDEtMzcyZDZiMDUxOTI5IiwiaGFwcCI6Im93YSJ9.POFbUpdKEo1A1a2SrPMy1S0pRB3RdbCrA6XnVhXr-7Tv-dz_wT9X3R2VN9z5Cq4CAJSP8ff31iB5Zttb5WZ4loJYmiqajrpFpdFsLcP6dM4bblxcvcYEkf-6vbCUjoXZm1nGjwCmShUUx3cPB_vKZ7YvIv0Now7XzlPSjoceCUAWbr8oQiT2GwoTe87K1xv-MPx7QuZBKXkb_oMjg-Nceno32LMYKhYwCLQbfextEtTkqimBg32cp4JL23OaKUKoxAWe6iADoxZ4YMgDr_-fpvcNmjAfdOJeHJ_UhYqZ3o0rnwTBdomH86Ec7udK2hDoIK359r3noElUi6XHpPvXLg&amp;X-OWA-CANARY=-e5BZ7bsbUyenjr1PAQv7zB5nuDeZ9kYK0-hWyj0jpYNWlXZ9hOkxPZVx7A7VEScuw2rIv_o84k.&amp;owa=outlook.office.com&amp;scriptVer=20210815002.09&amp;animation=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1473" y="1011832"/>
            <a:ext cx="7294417" cy="548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41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sz="7200" dirty="0" smtClean="0">
                <a:solidFill>
                  <a:schemeClr val="accent6">
                    <a:lumMod val="75000"/>
                  </a:schemeClr>
                </a:solidFill>
                <a:latin typeface="Berlin Sans FB" panose="020E0602020502020306" pitchFamily="34" charset="0"/>
              </a:rPr>
              <a:t>Our Classroom</a:t>
            </a:r>
            <a:endParaRPr lang="en-GB" altLang="en-US" sz="7200" dirty="0">
              <a:solidFill>
                <a:schemeClr val="accent6">
                  <a:lumMod val="75000"/>
                </a:schemeClr>
              </a:solidFill>
              <a:latin typeface="Berlin Sans FB" panose="020E0602020502020306" pitchFamily="34" charset="0"/>
            </a:endParaRPr>
          </a:p>
        </p:txBody>
      </p:sp>
      <p:sp>
        <p:nvSpPr>
          <p:cNvPr id="5123" name="Rectangle 3"/>
          <p:cNvSpPr>
            <a:spLocks noGrp="1" noChangeArrowheads="1"/>
          </p:cNvSpPr>
          <p:nvPr>
            <p:ph type="body" idx="1"/>
          </p:nvPr>
        </p:nvSpPr>
        <p:spPr/>
        <p:txBody>
          <a:bodyPr/>
          <a:lstStyle/>
          <a:p>
            <a:pPr marL="0" indent="0" eaLnBrk="1" hangingPunct="1">
              <a:buNone/>
            </a:pPr>
            <a:r>
              <a:rPr lang="en-GB" altLang="en-US" dirty="0" smtClean="0">
                <a:latin typeface="Berlin Sans FB" panose="020E0602020502020306" pitchFamily="34" charset="0"/>
              </a:rPr>
              <a:t>Morning routine -</a:t>
            </a:r>
          </a:p>
          <a:p>
            <a:pPr eaLnBrk="1" hangingPunct="1"/>
            <a:r>
              <a:rPr lang="en-GB" altLang="en-US" dirty="0" smtClean="0">
                <a:latin typeface="Berlin Sans FB" panose="020E0602020502020306" pitchFamily="34" charset="0"/>
              </a:rPr>
              <a:t>Jackets and bags are put into the cloakroom.</a:t>
            </a:r>
          </a:p>
          <a:p>
            <a:pPr eaLnBrk="1" hangingPunct="1"/>
            <a:r>
              <a:rPr lang="en-GB" altLang="en-US" dirty="0" smtClean="0">
                <a:latin typeface="Berlin Sans FB" panose="020E0602020502020306" pitchFamily="34" charset="0"/>
              </a:rPr>
              <a:t>Water bottles to be placed on desks.</a:t>
            </a:r>
          </a:p>
          <a:p>
            <a:pPr eaLnBrk="1" hangingPunct="1"/>
            <a:r>
              <a:rPr lang="en-GB" altLang="en-US" dirty="0" smtClean="0">
                <a:latin typeface="Berlin Sans FB" panose="020E0602020502020306" pitchFamily="34" charset="0"/>
              </a:rPr>
              <a:t>Morning prayer.</a:t>
            </a:r>
          </a:p>
          <a:p>
            <a:pPr eaLnBrk="1" hangingPunct="1"/>
            <a:r>
              <a:rPr lang="en-GB" altLang="en-US" dirty="0" smtClean="0">
                <a:latin typeface="Berlin Sans FB" panose="020E0602020502020306" pitchFamily="34" charset="0"/>
              </a:rPr>
              <a:t>Handwashing group by group.</a:t>
            </a:r>
          </a:p>
          <a:p>
            <a:pPr eaLnBrk="1" hangingPunct="1"/>
            <a:r>
              <a:rPr lang="en-GB" altLang="en-US" dirty="0" smtClean="0">
                <a:latin typeface="Berlin Sans FB" panose="020E0602020502020306" pitchFamily="34" charset="0"/>
              </a:rPr>
              <a:t>Register, lunches and plan for the day</a:t>
            </a:r>
          </a:p>
          <a:p>
            <a:pPr eaLnBrk="1" hangingPunct="1"/>
            <a:r>
              <a:rPr lang="en-GB" altLang="en-US" dirty="0" smtClean="0">
                <a:latin typeface="Berlin Sans FB" panose="020E0602020502020306" pitchFamily="34" charset="0"/>
              </a:rPr>
              <a:t>Starter activity/mental maths.</a:t>
            </a:r>
          </a:p>
          <a:p>
            <a:pPr eaLnBrk="1" hangingPunct="1"/>
            <a:endParaRPr lang="en-GB" altLang="en-US" dirty="0" smtClean="0">
              <a:latin typeface="Berlin Sans FB" panose="020E0602020502020306" pitchFamily="34" charset="0"/>
            </a:endParaRPr>
          </a:p>
          <a:p>
            <a:pPr eaLnBrk="1" hangingPunct="1"/>
            <a:endParaRPr lang="en-GB" altLang="en-US" dirty="0" smtClean="0">
              <a:latin typeface="Berlin Sans FB" panose="020E0602020502020306" pitchFamily="34" charset="0"/>
            </a:endParaRPr>
          </a:p>
        </p:txBody>
      </p:sp>
      <p:pic>
        <p:nvPicPr>
          <p:cNvPr id="5124" name="Picture 4" descr="MM90023624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08613" y="5740400"/>
            <a:ext cx="9350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MM90029685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52129" y="5653087"/>
            <a:ext cx="10001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MM900283949[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56588" y="5702767"/>
            <a:ext cx="136525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061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42666" y="0"/>
            <a:ext cx="10515600" cy="1325563"/>
          </a:xfrm>
        </p:spPr>
        <p:txBody>
          <a:bodyPr>
            <a:normAutofit fontScale="90000"/>
          </a:bodyPr>
          <a:lstStyle/>
          <a:p>
            <a:pPr algn="ctr" eaLnBrk="1" hangingPunct="1"/>
            <a:r>
              <a:rPr lang="en-GB" altLang="en-US" sz="7200" dirty="0" smtClean="0">
                <a:solidFill>
                  <a:srgbClr val="00B050"/>
                </a:solidFill>
                <a:latin typeface="Berlin Sans FB" panose="020E0602020502020306" pitchFamily="34" charset="0"/>
              </a:rPr>
              <a:t/>
            </a:r>
            <a:br>
              <a:rPr lang="en-GB" altLang="en-US" sz="7200" dirty="0" smtClean="0">
                <a:solidFill>
                  <a:srgbClr val="00B050"/>
                </a:solidFill>
                <a:latin typeface="Berlin Sans FB" panose="020E0602020502020306" pitchFamily="34" charset="0"/>
              </a:rPr>
            </a:br>
            <a:r>
              <a:rPr lang="en-GB" altLang="en-US" sz="7200" dirty="0" smtClean="0">
                <a:solidFill>
                  <a:srgbClr val="00B050"/>
                </a:solidFill>
                <a:latin typeface="Berlin Sans FB" panose="020E0602020502020306" pitchFamily="34" charset="0"/>
              </a:rPr>
              <a:t>Promoting Positive Behaviour</a:t>
            </a:r>
            <a:endParaRPr lang="en-GB" altLang="en-US" sz="7200" dirty="0">
              <a:solidFill>
                <a:srgbClr val="00B050"/>
              </a:solidFill>
              <a:latin typeface="Berlin Sans FB" panose="020E0602020502020306" pitchFamily="34" charset="0"/>
            </a:endParaRPr>
          </a:p>
        </p:txBody>
      </p:sp>
      <p:sp>
        <p:nvSpPr>
          <p:cNvPr id="6147" name="Rectangle 3"/>
          <p:cNvSpPr>
            <a:spLocks noGrp="1" noChangeArrowheads="1"/>
          </p:cNvSpPr>
          <p:nvPr>
            <p:ph type="body" idx="1"/>
          </p:nvPr>
        </p:nvSpPr>
        <p:spPr>
          <a:xfrm>
            <a:off x="423081" y="996286"/>
            <a:ext cx="11627892" cy="5609229"/>
          </a:xfrm>
        </p:spPr>
        <p:txBody>
          <a:bodyPr>
            <a:normAutofit fontScale="92500" lnSpcReduction="20000"/>
          </a:bodyPr>
          <a:lstStyle/>
          <a:p>
            <a:pPr eaLnBrk="1" hangingPunct="1"/>
            <a:endParaRPr lang="en-GB" altLang="en-US" sz="3600" dirty="0" smtClean="0">
              <a:latin typeface="Berlin Sans FB" panose="020E0602020502020306" pitchFamily="34" charset="0"/>
            </a:endParaRPr>
          </a:p>
          <a:p>
            <a:pPr eaLnBrk="1" hangingPunct="1"/>
            <a:endParaRPr lang="en-GB" altLang="en-US" sz="3600" dirty="0" smtClean="0">
              <a:latin typeface="Berlin Sans FB" panose="020E0602020502020306" pitchFamily="34" charset="0"/>
            </a:endParaRPr>
          </a:p>
          <a:p>
            <a:pPr eaLnBrk="1" hangingPunct="1"/>
            <a:r>
              <a:rPr lang="en-GB" altLang="en-US" sz="3600" dirty="0" smtClean="0">
                <a:latin typeface="Berlin Sans FB" panose="020E0602020502020306" pitchFamily="34" charset="0"/>
              </a:rPr>
              <a:t>RRS – Ready Respectful Safe.</a:t>
            </a:r>
          </a:p>
          <a:p>
            <a:pPr eaLnBrk="1" hangingPunct="1"/>
            <a:r>
              <a:rPr lang="en-GB" altLang="en-US" sz="3600" dirty="0" smtClean="0">
                <a:latin typeface="Berlin Sans FB" panose="020E0602020502020306" pitchFamily="34" charset="0"/>
              </a:rPr>
              <a:t>Recognition Board.</a:t>
            </a:r>
          </a:p>
          <a:p>
            <a:pPr eaLnBrk="1" hangingPunct="1"/>
            <a:r>
              <a:rPr lang="en-GB" altLang="en-US" sz="3600" dirty="0" smtClean="0">
                <a:latin typeface="Berlin Sans FB" panose="020E0602020502020306" pitchFamily="34" charset="0"/>
              </a:rPr>
              <a:t>Positive Notes Home</a:t>
            </a:r>
          </a:p>
          <a:p>
            <a:r>
              <a:rPr lang="en-GB" altLang="en-US" sz="3600" dirty="0" smtClean="0">
                <a:latin typeface="Berlin Sans FB" panose="020E0602020502020306" pitchFamily="34" charset="0"/>
              </a:rPr>
              <a:t>St Mark’s Way- the children all begin on </a:t>
            </a:r>
            <a:r>
              <a:rPr lang="en-GB" altLang="en-US" sz="3600" dirty="0" smtClean="0">
                <a:solidFill>
                  <a:srgbClr val="00B050"/>
                </a:solidFill>
                <a:latin typeface="Berlin Sans FB" panose="020E0602020502020306" pitchFamily="34" charset="0"/>
              </a:rPr>
              <a:t>Green</a:t>
            </a:r>
            <a:r>
              <a:rPr lang="en-GB" altLang="en-US" sz="3600" dirty="0" smtClean="0">
                <a:latin typeface="Berlin Sans FB" panose="020E0602020502020306" pitchFamily="34" charset="0"/>
              </a:rPr>
              <a:t>, ready to learn, and can then progress up to </a:t>
            </a:r>
            <a:r>
              <a:rPr lang="en-GB" altLang="en-US" sz="3600" dirty="0" smtClean="0">
                <a:solidFill>
                  <a:schemeClr val="accent4"/>
                </a:solidFill>
                <a:latin typeface="Berlin Sans FB" panose="020E0602020502020306" pitchFamily="34" charset="0"/>
              </a:rPr>
              <a:t>Gold</a:t>
            </a:r>
            <a:r>
              <a:rPr lang="en-GB" altLang="en-US" sz="3600" dirty="0" smtClean="0">
                <a:latin typeface="Berlin Sans FB" panose="020E0602020502020306" pitchFamily="34" charset="0"/>
              </a:rPr>
              <a:t> or move down to </a:t>
            </a:r>
            <a:r>
              <a:rPr lang="en-GB" altLang="en-US" sz="3600" dirty="0" smtClean="0">
                <a:solidFill>
                  <a:srgbClr val="FF0000"/>
                </a:solidFill>
                <a:latin typeface="Berlin Sans FB" panose="020E0602020502020306" pitchFamily="34" charset="0"/>
              </a:rPr>
              <a:t>Red</a:t>
            </a:r>
            <a:r>
              <a:rPr lang="en-GB" altLang="en-US" sz="3600" dirty="0" smtClean="0">
                <a:latin typeface="Berlin Sans FB" panose="020E0602020502020306" pitchFamily="34" charset="0"/>
              </a:rPr>
              <a:t>. Children </a:t>
            </a:r>
            <a:r>
              <a:rPr lang="en-GB" altLang="en-US" sz="3600" dirty="0">
                <a:latin typeface="Berlin Sans FB" panose="020E0602020502020306" pitchFamily="34" charset="0"/>
              </a:rPr>
              <a:t>complete </a:t>
            </a:r>
            <a:r>
              <a:rPr lang="en-GB" altLang="en-US" sz="3600" dirty="0" smtClean="0">
                <a:latin typeface="Berlin Sans FB" panose="020E0602020502020306" pitchFamily="34" charset="0"/>
              </a:rPr>
              <a:t>a Lunchtime Reflection </a:t>
            </a:r>
            <a:r>
              <a:rPr lang="en-GB" altLang="en-US" sz="3600" dirty="0">
                <a:latin typeface="Berlin Sans FB" panose="020E0602020502020306" pitchFamily="34" charset="0"/>
              </a:rPr>
              <a:t>with SLT </a:t>
            </a:r>
            <a:r>
              <a:rPr lang="en-GB" altLang="en-US" sz="3600" dirty="0" smtClean="0">
                <a:latin typeface="Berlin Sans FB" panose="020E0602020502020306" pitchFamily="34" charset="0"/>
              </a:rPr>
              <a:t>if on </a:t>
            </a:r>
            <a:r>
              <a:rPr lang="en-GB" altLang="en-US" sz="3600" dirty="0" smtClean="0">
                <a:solidFill>
                  <a:srgbClr val="FF0000"/>
                </a:solidFill>
                <a:latin typeface="Berlin Sans FB" panose="020E0602020502020306" pitchFamily="34" charset="0"/>
              </a:rPr>
              <a:t>Red </a:t>
            </a:r>
            <a:r>
              <a:rPr lang="en-GB" altLang="en-US" sz="3600" dirty="0" smtClean="0">
                <a:latin typeface="Berlin Sans FB" panose="020E0602020502020306" pitchFamily="34" charset="0"/>
              </a:rPr>
              <a:t>giving them a chance to reflect on their behaviour and how they could change it. All children start afresh each day on </a:t>
            </a:r>
            <a:r>
              <a:rPr lang="en-GB" altLang="en-US" sz="3600" dirty="0" smtClean="0">
                <a:solidFill>
                  <a:srgbClr val="00B050"/>
                </a:solidFill>
                <a:latin typeface="Berlin Sans FB" panose="020E0602020502020306" pitchFamily="34" charset="0"/>
              </a:rPr>
              <a:t>Green</a:t>
            </a:r>
            <a:r>
              <a:rPr lang="en-GB" altLang="en-US" sz="3600" dirty="0" smtClean="0">
                <a:latin typeface="Berlin Sans FB" panose="020E0602020502020306" pitchFamily="34" charset="0"/>
              </a:rPr>
              <a:t>.</a:t>
            </a:r>
          </a:p>
          <a:p>
            <a:r>
              <a:rPr lang="en-GB" altLang="en-US" sz="3600" dirty="0" smtClean="0">
                <a:latin typeface="Berlin Sans FB" panose="020E0602020502020306" pitchFamily="34" charset="0"/>
              </a:rPr>
              <a:t>Group Points- the winner of the week gets a treat from the prize box.</a:t>
            </a:r>
            <a:endParaRPr lang="en-GB" altLang="en-US" sz="3600" dirty="0">
              <a:latin typeface="Berlin Sans FB" panose="020E0602020502020306" pitchFamily="34" charset="0"/>
            </a:endParaRPr>
          </a:p>
          <a:p>
            <a:pPr eaLnBrk="1" hangingPunct="1"/>
            <a:endParaRPr lang="en-GB" altLang="en-US" sz="3600" dirty="0">
              <a:latin typeface="Berlin Sans FB" panose="020E0602020502020306" pitchFamily="34" charset="0"/>
            </a:endParaRPr>
          </a:p>
        </p:txBody>
      </p:sp>
      <p:pic>
        <p:nvPicPr>
          <p:cNvPr id="6149" name="Picture 7" descr="MM900336646[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04633" y="119862"/>
            <a:ext cx="1090564" cy="75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MM900336646[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5735" y="131450"/>
            <a:ext cx="1073861" cy="7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060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60563" y="228600"/>
            <a:ext cx="8229600" cy="1143000"/>
          </a:xfrm>
        </p:spPr>
        <p:txBody>
          <a:bodyPr/>
          <a:lstStyle/>
          <a:p>
            <a:pPr algn="ctr" eaLnBrk="1" hangingPunct="1"/>
            <a:r>
              <a:rPr lang="en-GB" altLang="en-US" sz="7200" dirty="0" smtClean="0">
                <a:solidFill>
                  <a:srgbClr val="00B050"/>
                </a:solidFill>
                <a:latin typeface="Berlin Sans FB" panose="020E0602020502020306" pitchFamily="34" charset="0"/>
              </a:rPr>
              <a:t>Numeracy</a:t>
            </a:r>
            <a:endParaRPr lang="en-GB" altLang="en-US" sz="7200" dirty="0">
              <a:solidFill>
                <a:srgbClr val="00B050"/>
              </a:solidFill>
              <a:latin typeface="Berlin Sans FB" panose="020E0602020502020306" pitchFamily="34" charset="0"/>
            </a:endParaRPr>
          </a:p>
        </p:txBody>
      </p:sp>
      <p:sp>
        <p:nvSpPr>
          <p:cNvPr id="9219" name="Rectangle 3"/>
          <p:cNvSpPr>
            <a:spLocks noGrp="1" noChangeArrowheads="1"/>
          </p:cNvSpPr>
          <p:nvPr>
            <p:ph type="body" idx="1"/>
          </p:nvPr>
        </p:nvSpPr>
        <p:spPr>
          <a:xfrm>
            <a:off x="1992313" y="1312864"/>
            <a:ext cx="8229600" cy="4492625"/>
          </a:xfrm>
        </p:spPr>
        <p:txBody>
          <a:bodyPr>
            <a:normAutofit lnSpcReduction="10000"/>
          </a:bodyPr>
          <a:lstStyle/>
          <a:p>
            <a:pPr marL="0" indent="0">
              <a:buNone/>
              <a:defRPr/>
            </a:pPr>
            <a:r>
              <a:rPr lang="en-GB" altLang="en-US" dirty="0" smtClean="0">
                <a:solidFill>
                  <a:srgbClr val="00B050"/>
                </a:solidFill>
                <a:latin typeface="Berlin Sans FB" pitchFamily="34" charset="0"/>
              </a:rPr>
              <a:t>In class….</a:t>
            </a:r>
          </a:p>
          <a:p>
            <a:pPr eaLnBrk="1" hangingPunct="1">
              <a:defRPr/>
            </a:pPr>
            <a:r>
              <a:rPr lang="en-GB" altLang="en-US" dirty="0" smtClean="0">
                <a:latin typeface="Berlin Sans FB" pitchFamily="34" charset="0"/>
              </a:rPr>
              <a:t>Interactive warm up</a:t>
            </a:r>
          </a:p>
          <a:p>
            <a:pPr eaLnBrk="1" hangingPunct="1">
              <a:defRPr/>
            </a:pPr>
            <a:r>
              <a:rPr lang="en-GB" altLang="en-US" dirty="0" smtClean="0">
                <a:latin typeface="Berlin Sans FB" pitchFamily="34" charset="0"/>
              </a:rPr>
              <a:t>Revision of addition, subtraction, multiplication and division.</a:t>
            </a:r>
          </a:p>
          <a:p>
            <a:pPr eaLnBrk="1" hangingPunct="1">
              <a:defRPr/>
            </a:pPr>
            <a:r>
              <a:rPr lang="en-GB" altLang="en-US" dirty="0" smtClean="0">
                <a:latin typeface="Berlin Sans FB" pitchFamily="34" charset="0"/>
              </a:rPr>
              <a:t>Active games/approaches: games on C-touch</a:t>
            </a:r>
            <a:r>
              <a:rPr lang="en-GB" altLang="en-US" dirty="0">
                <a:latin typeface="Berlin Sans FB" pitchFamily="34" charset="0"/>
              </a:rPr>
              <a:t>,</a:t>
            </a:r>
            <a:r>
              <a:rPr lang="en-GB" altLang="en-US" dirty="0" smtClean="0">
                <a:latin typeface="Berlin Sans FB" pitchFamily="34" charset="0"/>
              </a:rPr>
              <a:t> partner games at desk, whole class games. </a:t>
            </a:r>
          </a:p>
          <a:p>
            <a:pPr eaLnBrk="1" hangingPunct="1">
              <a:defRPr/>
            </a:pPr>
            <a:r>
              <a:rPr lang="en-GB" altLang="en-US" dirty="0" smtClean="0">
                <a:latin typeface="Berlin Sans FB" pitchFamily="34" charset="0"/>
              </a:rPr>
              <a:t>Independent follow up tasks – working from a variety of resources e.g. SHM, TJ Maths, HAM</a:t>
            </a:r>
          </a:p>
          <a:p>
            <a:pPr eaLnBrk="1" hangingPunct="1">
              <a:defRPr/>
            </a:pPr>
            <a:r>
              <a:rPr lang="en-GB" altLang="en-US" dirty="0" smtClean="0">
                <a:latin typeface="Berlin Sans FB" pitchFamily="34" charset="0"/>
              </a:rPr>
              <a:t>Mental Maths</a:t>
            </a:r>
          </a:p>
          <a:p>
            <a:pPr eaLnBrk="1" hangingPunct="1">
              <a:defRPr/>
            </a:pPr>
            <a:r>
              <a:rPr lang="en-GB" altLang="en-US" dirty="0" smtClean="0">
                <a:latin typeface="Berlin Sans FB" pitchFamily="34" charset="0"/>
              </a:rPr>
              <a:t>RM </a:t>
            </a:r>
            <a:r>
              <a:rPr lang="en-GB" altLang="en-US" dirty="0" err="1" smtClean="0">
                <a:latin typeface="Berlin Sans FB" pitchFamily="34" charset="0"/>
              </a:rPr>
              <a:t>Easimaths</a:t>
            </a:r>
            <a:r>
              <a:rPr lang="en-GB" altLang="en-US" dirty="0" smtClean="0">
                <a:latin typeface="Berlin Sans FB" pitchFamily="34" charset="0"/>
              </a:rPr>
              <a:t>.</a:t>
            </a:r>
          </a:p>
        </p:txBody>
      </p:sp>
      <p:pic>
        <p:nvPicPr>
          <p:cNvPr id="7172"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289" y="333375"/>
            <a:ext cx="12858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661" y="325953"/>
            <a:ext cx="12858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1" descr="MM9001783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35863"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2" descr="MM900178297[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19513"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5" descr="MM900178298[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87938"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6" descr="MM900178299[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311900"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8" descr="MM900178301[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688388"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9" descr="MM900178296[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640013"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642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60563" y="-27877"/>
            <a:ext cx="8229600" cy="1143000"/>
          </a:xfrm>
        </p:spPr>
        <p:txBody>
          <a:bodyPr/>
          <a:lstStyle/>
          <a:p>
            <a:pPr algn="ctr" eaLnBrk="1" hangingPunct="1"/>
            <a:r>
              <a:rPr lang="en-GB" altLang="en-US" sz="7200" dirty="0" smtClean="0">
                <a:solidFill>
                  <a:srgbClr val="00B050"/>
                </a:solidFill>
                <a:latin typeface="Berlin Sans FB" panose="020E0602020502020306" pitchFamily="34" charset="0"/>
              </a:rPr>
              <a:t>Numeracy</a:t>
            </a:r>
            <a:endParaRPr lang="en-GB" altLang="en-US" sz="7200" dirty="0">
              <a:solidFill>
                <a:srgbClr val="00B050"/>
              </a:solidFill>
              <a:latin typeface="Berlin Sans FB" panose="020E0602020502020306" pitchFamily="34" charset="0"/>
            </a:endParaRPr>
          </a:p>
        </p:txBody>
      </p:sp>
      <p:sp>
        <p:nvSpPr>
          <p:cNvPr id="9219" name="Rectangle 3"/>
          <p:cNvSpPr>
            <a:spLocks noGrp="1" noChangeArrowheads="1"/>
          </p:cNvSpPr>
          <p:nvPr>
            <p:ph type="body" idx="1"/>
          </p:nvPr>
        </p:nvSpPr>
        <p:spPr>
          <a:xfrm>
            <a:off x="1879229" y="333375"/>
            <a:ext cx="8229600" cy="4492625"/>
          </a:xfrm>
        </p:spPr>
        <p:txBody>
          <a:bodyPr/>
          <a:lstStyle/>
          <a:p>
            <a:pPr marL="0" indent="0">
              <a:buNone/>
              <a:defRPr/>
            </a:pPr>
            <a:r>
              <a:rPr lang="en-GB" altLang="en-US" dirty="0" smtClean="0">
                <a:solidFill>
                  <a:srgbClr val="00B050"/>
                </a:solidFill>
                <a:latin typeface="Berlin Sans FB" pitchFamily="34" charset="0"/>
              </a:rPr>
              <a:t>In class….</a:t>
            </a:r>
          </a:p>
        </p:txBody>
      </p:sp>
      <p:pic>
        <p:nvPicPr>
          <p:cNvPr id="7172"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061" y="333375"/>
            <a:ext cx="12858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56" y="325953"/>
            <a:ext cx="12858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1" descr="MM9001783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35863"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2" descr="MM900178297[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19513"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5" descr="MM900178298[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87938"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6" descr="MM900178299[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311900"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8" descr="MM900178301[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688388"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9" descr="MM900178296[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640013"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04" y="5805488"/>
            <a:ext cx="12858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2461" y="5757903"/>
            <a:ext cx="12858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s://attachments.office.net/owa/gw07linskeymarie2%40glow.sch.uk/service.svc/s/GetAttachmentThumbnail?id=AAMkADU5YzUyZTA0LWQ5NGQtNGM3MS04N2Q3LTQ2MzU4N2Y2Y2RkMgBGAAAAAABn9%2FRupi0AQZGLvfmIB0LtBwBXuOkWj77oQ6dNAPFwYIWRAAAAAAENAABXuOkWj77oQ6dNAPFwYIWRAAcBzoihAAABEgAQACmZQOeCtONKsyh1QDhz9RE%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g5ODkzNCwiZXhwIjoxNjI5ODk5NTM0LCJpc3MiOiIwMDAwMDAwMi0wMDAwLTBmZjEtY2UwMC0wMDAwMDAwMDAwMDBAY2NkMzJjYTMtMTZjZS00MjhmLTk1NDEtMzcyZDZiMDUxOTI5IiwiYXVkIjoiMDAwMDAwMDItMDAwMC0wZmYxLWNlMDAtMDAwMDAwMDAwMDAwL2F0dGFjaG1lbnRzLm9mZmljZS5uZXRAY2NkMzJjYTMtMTZjZS00MjhmLTk1NDEtMzcyZDZiMDUxOTI5IiwiaGFwcCI6Im93YSJ9.UyIYuYzRPX410Tv65D7c-Wcdx2BxxYJtsBy8AFC_59EZI1WDs-BmvKcJHYag9FzcFy4XLYwl9rrK8WPDekYe_mmPxL7ALcvmK2XAsdyQ-NHgYphNchJ12GEer5YkJT5vyyTPFkL9hxqJjpx6p17AtSLSenGAAnCDTTdcC4YR34T0Rrjer2MPoH6HzS8YTzMZfBWJgR0ylE6QwAy_aB_3vMdknN5q5R8oiDccZx2FMRFOxBauVIoc2N6cOk_z72_teVFY9bWjWieNplPI9P7b4tAcnnVv-IkHDp_ZPrrsxhTlVKsOIW57CdqCKso8GkEZeF-PRliLtkU8t7QQFqAXsg&amp;X-OWA-CANARY=ho5tf8IAvUeh5bfEd8-TiTCURDLOZ9kYLhHacl3nLOn3UMTKk-zktJY5Hjui4oagSJaWc6yofVc.&amp;owa=outlook.office365.com&amp;scriptVer=20210815002.09&amp;animation=tru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9038" y="983028"/>
            <a:ext cx="3588616" cy="47748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attachments.office.net/owa/gw07linskeymarie2%40glow.sch.uk/service.svc/s/GetAttachmentThumbnail?id=AAMkADU5YzUyZTA0LWQ5NGQtNGM3MS04N2Q3LTQ2MzU4N2Y2Y2RkMgBGAAAAAABn9%2FRupi0AQZGLvfmIB0LtBwBXuOkWj77oQ6dNAPFwYIWRAAAAAAENAABXuOkWj77oQ6dNAPFwYIWRAAcBzoihAAABEgAQAIQOmKK8n5tEm4EI3%2F6xauE%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g5ODkzNCwiZXhwIjoxNjI5ODk5NTM0LCJpc3MiOiIwMDAwMDAwMi0wMDAwLTBmZjEtY2UwMC0wMDAwMDAwMDAwMDBAY2NkMzJjYTMtMTZjZS00MjhmLTk1NDEtMzcyZDZiMDUxOTI5IiwiYXVkIjoiMDAwMDAwMDItMDAwMC0wZmYxLWNlMDAtMDAwMDAwMDAwMDAwL2F0dGFjaG1lbnRzLm9mZmljZS5uZXRAY2NkMzJjYTMtMTZjZS00MjhmLTk1NDEtMzcyZDZiMDUxOTI5IiwiaGFwcCI6Im93YSJ9.UyIYuYzRPX410Tv65D7c-Wcdx2BxxYJtsBy8AFC_59EZI1WDs-BmvKcJHYag9FzcFy4XLYwl9rrK8WPDekYe_mmPxL7ALcvmK2XAsdyQ-NHgYphNchJ12GEer5YkJT5vyyTPFkL9hxqJjpx6p17AtSLSenGAAnCDTTdcC4YR34T0Rrjer2MPoH6HzS8YTzMZfBWJgR0ylE6QwAy_aB_3vMdknN5q5R8oiDccZx2FMRFOxBauVIoc2N6cOk_z72_teVFY9bWjWieNplPI9P7b4tAcnnVv-IkHDp_ZPrrsxhTlVKsOIW57CdqCKso8GkEZeF-PRliLtkU8t7QQFqAXsg&amp;X-OWA-CANARY=ho5tf8IAvUeh5bfEd8-TiTCURDLOZ9kYLhHacl3nLOn3UMTKk-zktJY5Hjui4oagSJaWc6yofVc.&amp;owa=outlook.office365.com&amp;scriptVer=20210815002.09&amp;animation=tru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95655" y="1094341"/>
            <a:ext cx="3581400" cy="459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035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60563" y="-27877"/>
            <a:ext cx="8229600" cy="1143000"/>
          </a:xfrm>
        </p:spPr>
        <p:txBody>
          <a:bodyPr/>
          <a:lstStyle/>
          <a:p>
            <a:pPr algn="ctr" eaLnBrk="1" hangingPunct="1"/>
            <a:r>
              <a:rPr lang="en-GB" altLang="en-US" sz="7200" dirty="0" smtClean="0">
                <a:solidFill>
                  <a:srgbClr val="00B050"/>
                </a:solidFill>
                <a:latin typeface="Berlin Sans FB" panose="020E0602020502020306" pitchFamily="34" charset="0"/>
              </a:rPr>
              <a:t>Numeracy</a:t>
            </a:r>
            <a:endParaRPr lang="en-GB" altLang="en-US" sz="7200" dirty="0">
              <a:solidFill>
                <a:srgbClr val="00B050"/>
              </a:solidFill>
              <a:latin typeface="Berlin Sans FB" panose="020E0602020502020306" pitchFamily="34" charset="0"/>
            </a:endParaRPr>
          </a:p>
        </p:txBody>
      </p:sp>
      <p:sp>
        <p:nvSpPr>
          <p:cNvPr id="9219" name="Rectangle 3"/>
          <p:cNvSpPr>
            <a:spLocks noGrp="1" noChangeArrowheads="1"/>
          </p:cNvSpPr>
          <p:nvPr>
            <p:ph type="body" idx="1"/>
          </p:nvPr>
        </p:nvSpPr>
        <p:spPr>
          <a:xfrm>
            <a:off x="1875850" y="333375"/>
            <a:ext cx="8229600" cy="4492625"/>
          </a:xfrm>
        </p:spPr>
        <p:txBody>
          <a:bodyPr/>
          <a:lstStyle/>
          <a:p>
            <a:pPr marL="0" indent="0">
              <a:buNone/>
              <a:defRPr/>
            </a:pPr>
            <a:r>
              <a:rPr lang="en-GB" altLang="en-US" dirty="0" smtClean="0">
                <a:solidFill>
                  <a:srgbClr val="00B050"/>
                </a:solidFill>
                <a:latin typeface="Berlin Sans FB" pitchFamily="34" charset="0"/>
              </a:rPr>
              <a:t>In class….</a:t>
            </a:r>
          </a:p>
        </p:txBody>
      </p:sp>
      <p:pic>
        <p:nvPicPr>
          <p:cNvPr id="7172"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061" y="333375"/>
            <a:ext cx="12858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56" y="325953"/>
            <a:ext cx="12858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1" descr="MM9001783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35863"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2" descr="MM900178297[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19513"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5" descr="MM900178298[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87938"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6" descr="MM900178299[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311900"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8" descr="MM900178301[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688388"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9" descr="MM900178296[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640013"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04" y="5805488"/>
            <a:ext cx="12858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2461" y="5757903"/>
            <a:ext cx="12858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https://attachments.office.net/owa/gw07linskeymarie2%40glow.sch.uk/service.svc/s/GetAttachmentThumbnail?id=AAMkADU5YzUyZTA0LWQ5NGQtNGM3MS04N2Q3LTQ2MzU4N2Y2Y2RkMgBGAAAAAABn9%2FRupi0AQZGLvfmIB0LtBwBXuOkWj77oQ6dNAPFwYIWRAAAAAAENAABXuOkWj77oQ6dNAPFwYIWRAAcBzoihAAABEgAQAHnWbP4aLIxCtH1UBmpsas8%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g5ODkzNCwiZXhwIjoxNjI5ODk5NTM0LCJpc3MiOiIwMDAwMDAwMi0wMDAwLTBmZjEtY2UwMC0wMDAwMDAwMDAwMDBAY2NkMzJjYTMtMTZjZS00MjhmLTk1NDEtMzcyZDZiMDUxOTI5IiwiYXVkIjoiMDAwMDAwMDItMDAwMC0wZmYxLWNlMDAtMDAwMDAwMDAwMDAwL2F0dGFjaG1lbnRzLm9mZmljZS5uZXRAY2NkMzJjYTMtMTZjZS00MjhmLTk1NDEtMzcyZDZiMDUxOTI5IiwiaGFwcCI6Im93YSJ9.UyIYuYzRPX410Tv65D7c-Wcdx2BxxYJtsBy8AFC_59EZI1WDs-BmvKcJHYag9FzcFy4XLYwl9rrK8WPDekYe_mmPxL7ALcvmK2XAsdyQ-NHgYphNchJ12GEer5YkJT5vyyTPFkL9hxqJjpx6p17AtSLSenGAAnCDTTdcC4YR34T0Rrjer2MPoH6HzS8YTzMZfBWJgR0ylE6QwAy_aB_3vMdknN5q5R8oiDccZx2FMRFOxBauVIoc2N6cOk_z72_teVFY9bWjWieNplPI9P7b4tAcnnVv-IkHDp_ZPrrsxhTlVKsOIW57CdqCKso8GkEZeF-PRliLtkU8t7QQFqAXsg&amp;X-OWA-CANARY=ho5tf8IAvUeh5bfEd8-TiTCURDLOZ9kYLhHacl3nLOn3UMTKk-zktJY5Hjui4oagSJaWc6yofVc.&amp;owa=outlook.office365.com&amp;scriptVer=20210815002.09&amp;animation=tru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57445" y="1032617"/>
            <a:ext cx="3454003" cy="460533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attachments.office.net/owa/gw07linskeymarie2%40glow.sch.uk/service.svc/s/GetAttachmentThumbnail?id=AAMkADU5YzUyZTA0LWQ5NGQtNGM3MS04N2Q3LTQ2MzU4N2Y2Y2RkMgBGAAAAAABn9%2FRupi0AQZGLvfmIB0LtBwBXuOkWj77oQ6dNAPFwYIWRAAAAAAENAABXuOkWj77oQ6dNAPFwYIWRAAcBzoihAAABEgAQAPwme%2BADkeBFlkwr%2FSlfAHc%3D&amp;thumbnailType=2&amp;token=eyJhbGciOiJSUzI1NiIsImtpZCI6IjMwODE3OUNFNUY0QjUyRTc4QjJEQjg5NjZCQUY0RUNDMzcyN0FFRUUiLCJ0eXAiOiJKV1QiLCJ4NXQiOiJNSUY1emw5TFV1ZUxMYmlXYTY5T3pEY25ydTQifQ.eyJvcmlnaW4iOiJodHRwczovL291dGxvb2sub2ZmaWNlMzY1LmNvbSIsInVjIjoiOTUzYTNhMzk2MzNjNDljZGI0NjUxYmM5YmQ2MzE2MDEiLCJ2ZXIiOiJFeGNoYW5nZS5DYWxsYmFjay5WMSIsImFwcGN0eHNlbmRlciI6Ik93YURvd25sb2FkQGNjZDMyY2EzLTE2Y2UtNDI4Zi05NTQxLTM3MmQ2YjA1MTkyOSIsImlzc3JpbmciOiJXVyIsImFwcGN0eCI6IntcIm1zZXhjaHByb3RcIjpcIm93YVwiLFwicHVpZFwiOlwiMTE1Mzk3NzAyNTEwOTM1MDA5NlwiLFwic2NvcGVcIjpcIk93YURvd25sb2FkXCIsXCJvaWRcIjpcIjJlMDMyYjcxLWFmYzktNDY1OS04ZDY5LTVmNGQ4YWE3YzMwNlwiLFwicHJpbWFyeXNpZFwiOlwiUy0xLTUtMjEtMjgxNDA1MzYwNi0xODc1OTc4NDkzLTQ2MDE5MC0xMDc2MDIyMVwifSIsIm5iZiI6MTYyOTg5ODkzNCwiZXhwIjoxNjI5ODk5NTM0LCJpc3MiOiIwMDAwMDAwMi0wMDAwLTBmZjEtY2UwMC0wMDAwMDAwMDAwMDBAY2NkMzJjYTMtMTZjZS00MjhmLTk1NDEtMzcyZDZiMDUxOTI5IiwiYXVkIjoiMDAwMDAwMDItMDAwMC0wZmYxLWNlMDAtMDAwMDAwMDAwMDAwL2F0dGFjaG1lbnRzLm9mZmljZS5uZXRAY2NkMzJjYTMtMTZjZS00MjhmLTk1NDEtMzcyZDZiMDUxOTI5IiwiaGFwcCI6Im93YSJ9.UyIYuYzRPX410Tv65D7c-Wcdx2BxxYJtsBy8AFC_59EZI1WDs-BmvKcJHYag9FzcFy4XLYwl9rrK8WPDekYe_mmPxL7ALcvmK2XAsdyQ-NHgYphNchJ12GEer5YkJT5vyyTPFkL9hxqJjpx6p17AtSLSenGAAnCDTTdcC4YR34T0Rrjer2MPoH6HzS8YTzMZfBWJgR0ylE6QwAy_aB_3vMdknN5q5R8oiDccZx2FMRFOxBauVIoc2N6cOk_z72_teVFY9bWjWieNplPI9P7b4tAcnnVv-IkHDp_ZPrrsxhTlVKsOIW57CdqCKso8GkEZeF-PRliLtkU8t7QQFqAXsg&amp;X-OWA-CANARY=VciIDGPPgEO0a7zOd9Hmd-AIdqvOZ9kYvykEJ_PefAXWA3a8vXN42Iy5BENKb5rQCggoVQ2bIHg.&amp;owa=outlook.office365.com&amp;scriptVer=20210815002.09&amp;animation=tru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46430" y="1032617"/>
            <a:ext cx="3468274" cy="462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803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60564" y="333375"/>
            <a:ext cx="8229600" cy="1143000"/>
          </a:xfrm>
        </p:spPr>
        <p:txBody>
          <a:bodyPr/>
          <a:lstStyle/>
          <a:p>
            <a:pPr algn="ctr" eaLnBrk="1" hangingPunct="1"/>
            <a:r>
              <a:rPr lang="en-GB" altLang="en-US" sz="7200" dirty="0" smtClean="0">
                <a:solidFill>
                  <a:srgbClr val="00B050"/>
                </a:solidFill>
                <a:latin typeface="Berlin Sans FB" panose="020E0602020502020306" pitchFamily="34" charset="0"/>
              </a:rPr>
              <a:t>Numeracy</a:t>
            </a:r>
            <a:endParaRPr lang="en-GB" altLang="en-US" sz="7200" dirty="0">
              <a:solidFill>
                <a:srgbClr val="00B050"/>
              </a:solidFill>
              <a:latin typeface="Berlin Sans FB" panose="020E0602020502020306" pitchFamily="34" charset="0"/>
            </a:endParaRPr>
          </a:p>
        </p:txBody>
      </p:sp>
      <p:sp>
        <p:nvSpPr>
          <p:cNvPr id="9219" name="Rectangle 3"/>
          <p:cNvSpPr>
            <a:spLocks noGrp="1" noChangeArrowheads="1"/>
          </p:cNvSpPr>
          <p:nvPr>
            <p:ph type="body" idx="1"/>
          </p:nvPr>
        </p:nvSpPr>
        <p:spPr>
          <a:xfrm>
            <a:off x="1992313" y="1312864"/>
            <a:ext cx="8229600" cy="4492625"/>
          </a:xfrm>
        </p:spPr>
        <p:txBody>
          <a:bodyPr/>
          <a:lstStyle/>
          <a:p>
            <a:pPr marL="0" indent="0">
              <a:buNone/>
              <a:defRPr/>
            </a:pPr>
            <a:r>
              <a:rPr lang="en-GB" altLang="en-US" dirty="0" smtClean="0">
                <a:solidFill>
                  <a:srgbClr val="00B050"/>
                </a:solidFill>
                <a:latin typeface="Berlin Sans FB" pitchFamily="34" charset="0"/>
              </a:rPr>
              <a:t>Ideas for home…….</a:t>
            </a:r>
          </a:p>
          <a:p>
            <a:pPr eaLnBrk="1" hangingPunct="1">
              <a:defRPr/>
            </a:pPr>
            <a:r>
              <a:rPr lang="en-GB" altLang="en-US" dirty="0" smtClean="0">
                <a:latin typeface="Berlin Sans FB" pitchFamily="34" charset="0"/>
              </a:rPr>
              <a:t>TOPMARKS website for interactive games.</a:t>
            </a:r>
          </a:p>
          <a:p>
            <a:pPr eaLnBrk="1" hangingPunct="1">
              <a:defRPr/>
            </a:pPr>
            <a:r>
              <a:rPr lang="en-GB" altLang="en-US" dirty="0" smtClean="0">
                <a:latin typeface="Berlin Sans FB" pitchFamily="34" charset="0"/>
              </a:rPr>
              <a:t>Education City</a:t>
            </a:r>
          </a:p>
          <a:p>
            <a:pPr eaLnBrk="1" hangingPunct="1">
              <a:defRPr/>
            </a:pPr>
            <a:r>
              <a:rPr lang="en-GB" altLang="en-US" dirty="0" smtClean="0">
                <a:latin typeface="Berlin Sans FB" pitchFamily="34" charset="0"/>
              </a:rPr>
              <a:t>Times Tables practise – oral reciting</a:t>
            </a:r>
          </a:p>
          <a:p>
            <a:pPr eaLnBrk="1" hangingPunct="1">
              <a:defRPr/>
            </a:pPr>
            <a:r>
              <a:rPr lang="en-GB" altLang="en-US" dirty="0" smtClean="0">
                <a:latin typeface="Berlin Sans FB" pitchFamily="34" charset="0"/>
              </a:rPr>
              <a:t>Shopping – using and counting money, giving change.</a:t>
            </a:r>
          </a:p>
          <a:p>
            <a:pPr>
              <a:defRPr/>
            </a:pPr>
            <a:r>
              <a:rPr lang="en-GB" altLang="en-US" dirty="0">
                <a:latin typeface="Berlin Sans FB" pitchFamily="34" charset="0"/>
              </a:rPr>
              <a:t>Time: o’clock, half past, quarter past and quarter to, 5 minute </a:t>
            </a:r>
            <a:r>
              <a:rPr lang="en-GB" altLang="en-US" dirty="0" smtClean="0">
                <a:latin typeface="Berlin Sans FB" pitchFamily="34" charset="0"/>
              </a:rPr>
              <a:t>intervals, 1 minute intervals.</a:t>
            </a:r>
            <a:endParaRPr lang="en-GB" altLang="en-US" dirty="0">
              <a:latin typeface="Berlin Sans FB" pitchFamily="34" charset="0"/>
            </a:endParaRPr>
          </a:p>
          <a:p>
            <a:pPr eaLnBrk="1" hangingPunct="1">
              <a:defRPr/>
            </a:pPr>
            <a:endParaRPr lang="en-GB" altLang="en-US" dirty="0" smtClean="0">
              <a:latin typeface="Berlin Sans FB" pitchFamily="34" charset="0"/>
            </a:endParaRPr>
          </a:p>
          <a:p>
            <a:pPr eaLnBrk="1" hangingPunct="1">
              <a:defRPr/>
            </a:pPr>
            <a:endParaRPr lang="en-GB" altLang="en-US" dirty="0" smtClean="0">
              <a:latin typeface="Berlin Sans FB" pitchFamily="34" charset="0"/>
            </a:endParaRPr>
          </a:p>
          <a:p>
            <a:pPr eaLnBrk="1" hangingPunct="1">
              <a:defRPr/>
            </a:pPr>
            <a:endParaRPr lang="en-GB" altLang="en-US" dirty="0" smtClean="0">
              <a:latin typeface="Berlin Sans FB" pitchFamily="34" charset="0"/>
            </a:endParaRPr>
          </a:p>
        </p:txBody>
      </p:sp>
      <p:pic>
        <p:nvPicPr>
          <p:cNvPr id="8196"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289" y="333375"/>
            <a:ext cx="12858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333375"/>
            <a:ext cx="12858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1" descr="MM9001783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35863"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2" descr="MM900178297[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19513"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5" descr="MM900178298[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87938"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6" descr="MM900178299[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311900"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8" descr="MM900178301[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688388"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9" descr="MM900178296[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640013" y="5805488"/>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668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27049" y="192882"/>
            <a:ext cx="10515600" cy="1325563"/>
          </a:xfrm>
        </p:spPr>
        <p:txBody>
          <a:bodyPr/>
          <a:lstStyle/>
          <a:p>
            <a:pPr algn="ctr" eaLnBrk="1" hangingPunct="1"/>
            <a:r>
              <a:rPr lang="en-GB" altLang="en-US" sz="7200" dirty="0">
                <a:solidFill>
                  <a:srgbClr val="00B050"/>
                </a:solidFill>
                <a:latin typeface="Berlin Sans FB" panose="020E0602020502020306" pitchFamily="34" charset="0"/>
              </a:rPr>
              <a:t>Reading</a:t>
            </a:r>
          </a:p>
        </p:txBody>
      </p:sp>
      <p:sp>
        <p:nvSpPr>
          <p:cNvPr id="10243" name="Rectangle 3"/>
          <p:cNvSpPr>
            <a:spLocks noGrp="1" noChangeArrowheads="1"/>
          </p:cNvSpPr>
          <p:nvPr>
            <p:ph type="body" idx="1"/>
          </p:nvPr>
        </p:nvSpPr>
        <p:spPr>
          <a:xfrm>
            <a:off x="988326" y="1356519"/>
            <a:ext cx="10515600" cy="4351338"/>
          </a:xfrm>
        </p:spPr>
        <p:txBody>
          <a:bodyPr>
            <a:normAutofit lnSpcReduction="10000"/>
          </a:bodyPr>
          <a:lstStyle/>
          <a:p>
            <a:pPr eaLnBrk="1" hangingPunct="1"/>
            <a:r>
              <a:rPr lang="en-GB" altLang="en-US" dirty="0" smtClean="0">
                <a:latin typeface="Berlin Sans FB" panose="020E0602020502020306" pitchFamily="34" charset="0"/>
              </a:rPr>
              <a:t>Reading books –  Literacy World/Rapid Readers</a:t>
            </a:r>
          </a:p>
          <a:p>
            <a:pPr marL="341313" indent="-341313">
              <a:buFont typeface="Berlin Sans FB" panose="020E0602020502020306" pitchFamily="34" charset="0"/>
              <a:buChar char="•"/>
              <a:tabLst>
                <a:tab pos="914400" algn="l"/>
              </a:tabLst>
            </a:pPr>
            <a:r>
              <a:rPr lang="en-GB" altLang="en-US" dirty="0">
                <a:latin typeface="Berlin Sans FB" panose="020E0602020502020306" pitchFamily="34" charset="0"/>
              </a:rPr>
              <a:t>Whole Class and group </a:t>
            </a:r>
            <a:r>
              <a:rPr lang="en-GB" altLang="en-US" dirty="0" smtClean="0">
                <a:latin typeface="Berlin Sans FB" panose="020E0602020502020306" pitchFamily="34" charset="0"/>
              </a:rPr>
              <a:t>tasks  </a:t>
            </a:r>
          </a:p>
          <a:p>
            <a:pPr marL="341313" indent="-341313">
              <a:buFont typeface="Berlin Sans FB" panose="020E0602020502020306" pitchFamily="34" charset="0"/>
              <a:buChar char="•"/>
              <a:tabLst>
                <a:tab pos="914400" algn="l"/>
              </a:tabLst>
            </a:pPr>
            <a:r>
              <a:rPr lang="en-GB" altLang="en-US" dirty="0" smtClean="0">
                <a:latin typeface="Berlin Sans FB" panose="020E0602020502020306" pitchFamily="34" charset="0"/>
              </a:rPr>
              <a:t>Reciprocal Reading </a:t>
            </a:r>
            <a:endParaRPr lang="en-GB" altLang="en-US" dirty="0">
              <a:latin typeface="Berlin Sans FB" panose="020E0602020502020306" pitchFamily="34" charset="0"/>
            </a:endParaRPr>
          </a:p>
          <a:p>
            <a:pPr marL="341313" indent="-341313">
              <a:buFont typeface="Berlin Sans FB" panose="020E0602020502020306" pitchFamily="34" charset="0"/>
              <a:buChar char="•"/>
              <a:tabLst>
                <a:tab pos="914400" algn="l"/>
              </a:tabLst>
            </a:pPr>
            <a:r>
              <a:rPr lang="en-GB" altLang="en-US" dirty="0" smtClean="0">
                <a:latin typeface="Berlin Sans FB" panose="020E0602020502020306" pitchFamily="34" charset="0"/>
              </a:rPr>
              <a:t>Pie Corbett class novel ( This term, “Fireweed”)</a:t>
            </a:r>
          </a:p>
          <a:p>
            <a:pPr marL="341313" indent="-341313">
              <a:buFont typeface="Berlin Sans FB" panose="020E0602020502020306" pitchFamily="34" charset="0"/>
              <a:buChar char="•"/>
              <a:tabLst>
                <a:tab pos="914400" algn="l"/>
              </a:tabLst>
            </a:pPr>
            <a:r>
              <a:rPr lang="en-GB" altLang="en-US" dirty="0" smtClean="0">
                <a:latin typeface="Berlin Sans FB" panose="020E0602020502020306" pitchFamily="34" charset="0"/>
              </a:rPr>
              <a:t>ERIC time</a:t>
            </a:r>
          </a:p>
          <a:p>
            <a:pPr marL="341313" indent="-341313">
              <a:buFont typeface="Berlin Sans FB" panose="020E0602020502020306" pitchFamily="34" charset="0"/>
              <a:buChar char="•"/>
              <a:tabLst>
                <a:tab pos="914400" algn="l"/>
              </a:tabLst>
            </a:pPr>
            <a:r>
              <a:rPr lang="en-GB" altLang="en-US" dirty="0" smtClean="0">
                <a:latin typeface="Berlin Sans FB" panose="020E0602020502020306" pitchFamily="34" charset="0"/>
              </a:rPr>
              <a:t>Teacher led reading </a:t>
            </a:r>
            <a:endParaRPr lang="en-GB" altLang="en-US" dirty="0">
              <a:latin typeface="Berlin Sans FB" panose="020E0602020502020306" pitchFamily="34" charset="0"/>
            </a:endParaRPr>
          </a:p>
          <a:p>
            <a:pPr marL="341313" indent="-341313">
              <a:buFont typeface="Berlin Sans FB" panose="020E0602020502020306" pitchFamily="34" charset="0"/>
              <a:buChar char="•"/>
              <a:tabLst>
                <a:tab pos="914400" algn="l"/>
              </a:tabLst>
            </a:pPr>
            <a:r>
              <a:rPr lang="en-GB" altLang="en-US" dirty="0" smtClean="0">
                <a:latin typeface="Berlin Sans FB" panose="020E0602020502020306" pitchFamily="34" charset="0"/>
              </a:rPr>
              <a:t>Comprehension </a:t>
            </a:r>
            <a:r>
              <a:rPr lang="en-GB" altLang="en-US" dirty="0">
                <a:latin typeface="Berlin Sans FB" panose="020E0602020502020306" pitchFamily="34" charset="0"/>
              </a:rPr>
              <a:t>- seen and unseen </a:t>
            </a:r>
            <a:r>
              <a:rPr lang="en-GB" altLang="en-US" dirty="0" smtClean="0">
                <a:latin typeface="Berlin Sans FB" panose="020E0602020502020306" pitchFamily="34" charset="0"/>
              </a:rPr>
              <a:t>tasks</a:t>
            </a:r>
          </a:p>
          <a:p>
            <a:pPr eaLnBrk="1" hangingPunct="1"/>
            <a:r>
              <a:rPr lang="en-GB" altLang="en-US" dirty="0" smtClean="0">
                <a:latin typeface="Berlin Sans FB" panose="020E0602020502020306" pitchFamily="34" charset="0"/>
              </a:rPr>
              <a:t>At home- read together, simple questions, find/ match words.</a:t>
            </a:r>
          </a:p>
          <a:p>
            <a:pPr eaLnBrk="1" hangingPunct="1"/>
            <a:r>
              <a:rPr lang="en-GB" altLang="en-US" dirty="0" smtClean="0">
                <a:latin typeface="Berlin Sans FB" panose="020E0602020502020306" pitchFamily="34" charset="0"/>
              </a:rPr>
              <a:t>Find ‘WOW’ words. </a:t>
            </a:r>
          </a:p>
        </p:txBody>
      </p:sp>
      <p:sp>
        <p:nvSpPr>
          <p:cNvPr id="10244" name="AutoShape 5" descr="2Q=="/>
          <p:cNvSpPr>
            <a:spLocks noChangeAspect="1" noChangeArrowheads="1"/>
          </p:cNvSpPr>
          <p:nvPr/>
        </p:nvSpPr>
        <p:spPr bwMode="auto">
          <a:xfrm>
            <a:off x="1679575" y="46039"/>
            <a:ext cx="9906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Berlin Sans FB" panose="020E0602020502020306" pitchFamily="34" charset="0"/>
            </a:endParaRPr>
          </a:p>
        </p:txBody>
      </p:sp>
      <p:sp>
        <p:nvSpPr>
          <p:cNvPr id="10245" name="AutoShape 7" descr="2Q=="/>
          <p:cNvSpPr>
            <a:spLocks noChangeAspect="1" noChangeArrowheads="1"/>
          </p:cNvSpPr>
          <p:nvPr/>
        </p:nvSpPr>
        <p:spPr bwMode="auto">
          <a:xfrm>
            <a:off x="1679575" y="46039"/>
            <a:ext cx="9906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Berlin Sans FB" panose="020E0602020502020306" pitchFamily="34" charset="0"/>
            </a:endParaRPr>
          </a:p>
        </p:txBody>
      </p:sp>
      <p:pic>
        <p:nvPicPr>
          <p:cNvPr id="10248" name="Picture 13" descr="MM90028680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55838" y="5449213"/>
            <a:ext cx="116205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4" descr="MM90028391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42318" y="5783323"/>
            <a:ext cx="1211262"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5" descr="MM900283665[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55680" y="5486829"/>
            <a:ext cx="11128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347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TotalTime>
  <Words>790</Words>
  <Application>Microsoft Office PowerPoint</Application>
  <PresentationFormat>Widescreen</PresentationFormat>
  <Paragraphs>127</Paragraphs>
  <Slides>23</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Aharoni</vt:lpstr>
      <vt:lpstr>Arial</vt:lpstr>
      <vt:lpstr>Berlin Sans FB</vt:lpstr>
      <vt:lpstr>Berlin Sans FB Demi</vt:lpstr>
      <vt:lpstr>Calibri</vt:lpstr>
      <vt:lpstr>Calibri Light</vt:lpstr>
      <vt:lpstr>Comic Sans MS</vt:lpstr>
      <vt:lpstr>Futura Hv</vt:lpstr>
      <vt:lpstr>Times New Roman</vt:lpstr>
      <vt:lpstr>Office Theme</vt:lpstr>
      <vt:lpstr>Welcome to P7!</vt:lpstr>
      <vt:lpstr> The Purpose of today…</vt:lpstr>
      <vt:lpstr>Our Classroom</vt:lpstr>
      <vt:lpstr> Promoting Positive Behaviour</vt:lpstr>
      <vt:lpstr>Numeracy</vt:lpstr>
      <vt:lpstr>Numeracy</vt:lpstr>
      <vt:lpstr>Numeracy</vt:lpstr>
      <vt:lpstr>Numeracy</vt:lpstr>
      <vt:lpstr>Reading</vt:lpstr>
      <vt:lpstr>Spelling</vt:lpstr>
      <vt:lpstr>Writing</vt:lpstr>
      <vt:lpstr>Literacy</vt:lpstr>
      <vt:lpstr>Literacy</vt:lpstr>
      <vt:lpstr>Topics</vt:lpstr>
      <vt:lpstr>PE</vt:lpstr>
      <vt:lpstr>PE</vt:lpstr>
      <vt:lpstr>PE</vt:lpstr>
      <vt:lpstr>PE</vt:lpstr>
      <vt:lpstr>PowerPoint Presentation</vt:lpstr>
      <vt:lpstr>PowerPoint Presentation</vt:lpstr>
      <vt:lpstr>Homework</vt:lpstr>
      <vt:lpstr>A few points to remember:  Please remember that due to the current climate, children are not allowed to bring toys in from home.  Children are encouraged to bring a healthy snack e.g an apple or banana along with a drink of water or fruit juice.  As a Health Promoting school children are not allowed cans, fizzy juice or chewing gum.  We have some pupils with nut allergies, so please ensure no nut based products are brought to school.   Please remember that there is regular communication through the school app and Twitter so it would be great if you could download these if you haven’t already.           @Stmarksrutherg2  </vt:lpstr>
      <vt:lpstr>Team P7</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odonnelle60</dc:creator>
  <cp:lastModifiedBy>odonnelle60</cp:lastModifiedBy>
  <cp:revision>80</cp:revision>
  <cp:lastPrinted>2020-10-01T22:58:05Z</cp:lastPrinted>
  <dcterms:created xsi:type="dcterms:W3CDTF">2016-08-23T07:06:38Z</dcterms:created>
  <dcterms:modified xsi:type="dcterms:W3CDTF">2021-08-30T16:17:28Z</dcterms:modified>
</cp:coreProperties>
</file>