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6" r:id="rId2"/>
    <p:sldId id="301" r:id="rId3"/>
    <p:sldId id="302" r:id="rId4"/>
    <p:sldId id="304" r:id="rId5"/>
    <p:sldId id="272" r:id="rId6"/>
    <p:sldId id="273" r:id="rId7"/>
    <p:sldId id="274" r:id="rId8"/>
    <p:sldId id="275" r:id="rId9"/>
    <p:sldId id="276" r:id="rId10"/>
    <p:sldId id="277" r:id="rId11"/>
    <p:sldId id="298" r:id="rId12"/>
    <p:sldId id="278" r:id="rId13"/>
    <p:sldId id="279" r:id="rId14"/>
    <p:sldId id="305" r:id="rId15"/>
    <p:sldId id="295" r:id="rId16"/>
    <p:sldId id="296" r:id="rId17"/>
    <p:sldId id="297" r:id="rId18"/>
    <p:sldId id="30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9" autoAdjust="0"/>
    <p:restoredTop sz="86471" autoAdjust="0"/>
  </p:normalViewPr>
  <p:slideViewPr>
    <p:cSldViewPr snapToGrid="0">
      <p:cViewPr varScale="1">
        <p:scale>
          <a:sx n="63" d="100"/>
          <a:sy n="63" d="100"/>
        </p:scale>
        <p:origin x="22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8AC26C-856C-45F5-AA11-E56CF76C01B7}" type="datetimeFigureOut">
              <a:rPr lang="en-GB" smtClean="0"/>
              <a:t>30/08/2021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CC651-049B-491C-B850-13DFACF8958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218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CC651-049B-491C-B850-13DFACF8958E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0792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CC651-049B-491C-B850-13DFACF8958E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9299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CC651-049B-491C-B850-13DFACF8958E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4314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CC651-049B-491C-B850-13DFACF8958E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6405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CC651-049B-491C-B850-13DFACF8958E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4110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CC651-049B-491C-B850-13DFACF8958E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9519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CC651-049B-491C-B850-13DFACF8958E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7283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CC651-049B-491C-B850-13DFACF8958E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7219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CC651-049B-491C-B850-13DFACF8958E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9639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CC651-049B-491C-B850-13DFACF8958E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2562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CAB9-2DDA-41BA-999E-ACCD19465F16}" type="datetimeFigureOut">
              <a:rPr lang="en-GB" smtClean="0"/>
              <a:t>30/08/2021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C875-E00A-4221-B149-4EE70FC4392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93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CAB9-2DDA-41BA-999E-ACCD19465F16}" type="datetimeFigureOut">
              <a:rPr lang="en-GB" smtClean="0"/>
              <a:t>30/08/2021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C875-E00A-4221-B149-4EE70FC4392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6346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CAB9-2DDA-41BA-999E-ACCD19465F16}" type="datetimeFigureOut">
              <a:rPr lang="en-GB" smtClean="0"/>
              <a:t>30/08/2021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C875-E00A-4221-B149-4EE70FC4392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369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CAB9-2DDA-41BA-999E-ACCD19465F16}" type="datetimeFigureOut">
              <a:rPr lang="en-GB" smtClean="0"/>
              <a:t>30/08/2021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C875-E00A-4221-B149-4EE70FC4392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5846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CAB9-2DDA-41BA-999E-ACCD19465F16}" type="datetimeFigureOut">
              <a:rPr lang="en-GB" smtClean="0"/>
              <a:t>30/08/2021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C875-E00A-4221-B149-4EE70FC4392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2138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CAB9-2DDA-41BA-999E-ACCD19465F16}" type="datetimeFigureOut">
              <a:rPr lang="en-GB" smtClean="0"/>
              <a:t>30/08/2021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C875-E00A-4221-B149-4EE70FC4392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0280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CAB9-2DDA-41BA-999E-ACCD19465F16}" type="datetimeFigureOut">
              <a:rPr lang="en-GB" smtClean="0"/>
              <a:t>30/08/2021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C875-E00A-4221-B149-4EE70FC4392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7990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CAB9-2DDA-41BA-999E-ACCD19465F16}" type="datetimeFigureOut">
              <a:rPr lang="en-GB" smtClean="0"/>
              <a:t>30/08/2021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C875-E00A-4221-B149-4EE70FC4392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4559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CAB9-2DDA-41BA-999E-ACCD19465F16}" type="datetimeFigureOut">
              <a:rPr lang="en-GB" smtClean="0"/>
              <a:t>30/08/2021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C875-E00A-4221-B149-4EE70FC4392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417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CAB9-2DDA-41BA-999E-ACCD19465F16}" type="datetimeFigureOut">
              <a:rPr lang="en-GB" smtClean="0"/>
              <a:t>30/08/2021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C875-E00A-4221-B149-4EE70FC4392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7216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CAB9-2DDA-41BA-999E-ACCD19465F16}" type="datetimeFigureOut">
              <a:rPr lang="en-GB" smtClean="0"/>
              <a:t>30/08/2021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C875-E00A-4221-B149-4EE70FC4392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4481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BCAB9-2DDA-41BA-999E-ACCD19465F16}" type="datetimeFigureOut">
              <a:rPr lang="en-GB" smtClean="0"/>
              <a:t>30/08/2021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1C875-E00A-4221-B149-4EE70FC4392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063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talk-discussions-girls-kids-2782786/" TargetMode="External"/><Relationship Id="rId13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1.jpe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dfreephotos.com/other-photos/health-and-wellness-pyramid.png.php" TargetMode="External"/><Relationship Id="rId11" Type="http://schemas.openxmlformats.org/officeDocument/2006/relationships/hyperlink" Target="https://creativecommons.org/licenses/by-nc/3.0/" TargetMode="External"/><Relationship Id="rId5" Type="http://schemas.openxmlformats.org/officeDocument/2006/relationships/image" Target="../media/image50.png"/><Relationship Id="rId15" Type="http://schemas.openxmlformats.org/officeDocument/2006/relationships/image" Target="../media/image56.jpeg"/><Relationship Id="rId10" Type="http://schemas.openxmlformats.org/officeDocument/2006/relationships/hyperlink" Target="https://sunflowerstorytime.com/2015/04/28/feelings-faces/" TargetMode="External"/><Relationship Id="rId4" Type="http://schemas.openxmlformats.org/officeDocument/2006/relationships/hyperlink" Target="https://libraryheather.com/2018/11/10/in-which-i-discover-libraries-supporting-health-and-wellness-part-3/" TargetMode="External"/><Relationship Id="rId9" Type="http://schemas.openxmlformats.org/officeDocument/2006/relationships/image" Target="../media/image52.png"/><Relationship Id="rId1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7" Type="http://schemas.openxmlformats.org/officeDocument/2006/relationships/hyperlink" Target="https://www.needpix.com/photo/1562225/homework-study-student-school-schoolwork-writing-reading-studying-lear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42.gif"/><Relationship Id="rId4" Type="http://schemas.openxmlformats.org/officeDocument/2006/relationships/image" Target="../media/image5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derdojobelfast.com/ictmindtools/bamzooki/index.html" TargetMode="External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regardingnannies.com/tag/behavior-in-kids/" TargetMode="External"/><Relationship Id="rId3" Type="http://schemas.openxmlformats.org/officeDocument/2006/relationships/image" Target="../media/image62.png"/><Relationship Id="rId7" Type="http://schemas.openxmlformats.org/officeDocument/2006/relationships/image" Target="../media/image64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log.californialivinhome.com/2012/02/hurray-for-giveaway-wnner.html" TargetMode="External"/><Relationship Id="rId5" Type="http://schemas.openxmlformats.org/officeDocument/2006/relationships/image" Target="../media/image63.jpg"/><Relationship Id="rId10" Type="http://schemas.openxmlformats.org/officeDocument/2006/relationships/hyperlink" Target="https://freesvg.org/good-work-smiley" TargetMode="External"/><Relationship Id="rId4" Type="http://schemas.openxmlformats.org/officeDocument/2006/relationships/hyperlink" Target="https://pixabay.com/en/trophy-winner-award-gold-cup-305554/" TargetMode="External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hyperlink" Target="http://fabiusmaximus.com/2013/10/29/afghanistan-war-57754/" TargetMode="External"/><Relationship Id="rId7" Type="http://schemas.openxmlformats.org/officeDocument/2006/relationships/image" Target="../media/image83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jpeg"/><Relationship Id="rId4" Type="http://schemas.openxmlformats.org/officeDocument/2006/relationships/hyperlink" Target="https://pixabay.com/en/samuel-thumbs-up-laugh-cool-thumb-1233415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yankaivan.blogspot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hyperlink" Target="https://freesvg.org/keep-your-distance-2-metre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myenglishblogmartagomez.blogspot.com/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ublicdomainpictures.net/view-image.php?image=185917&amp;picture=una-risata-ogni-giorno" TargetMode="External"/><Relationship Id="rId5" Type="http://schemas.openxmlformats.org/officeDocument/2006/relationships/image" Target="../media/image10.jpg"/><Relationship Id="rId4" Type="http://schemas.openxmlformats.org/officeDocument/2006/relationships/hyperlink" Target="http://www.dsource.in/tool/trinetra/user_image_view.php?id=529" TargetMode="External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svg.org/cartoon-children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18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femyntras.wordpress.com/2015/05/15/my-second-award-libester-award/" TargetMode="External"/><Relationship Id="rId11" Type="http://schemas.openxmlformats.org/officeDocument/2006/relationships/hyperlink" Target="https://creativecommons.org/licenses/by-nc-sa/3.0/" TargetMode="External"/><Relationship Id="rId5" Type="http://schemas.openxmlformats.org/officeDocument/2006/relationships/image" Target="../media/image15.jpg"/><Relationship Id="rId10" Type="http://schemas.openxmlformats.org/officeDocument/2006/relationships/hyperlink" Target="http://sangregorio5aguilardecampoo.blogspot.com/2013_01_01_archive.html" TargetMode="External"/><Relationship Id="rId4" Type="http://schemas.openxmlformats.org/officeDocument/2006/relationships/hyperlink" Target="https://commons.wikimedia.org/wiki/File:Trophy_Flat_Icon.svg" TargetMode="External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11" Type="http://schemas.openxmlformats.org/officeDocument/2006/relationships/image" Target="../media/image28.jpeg"/><Relationship Id="rId5" Type="http://schemas.openxmlformats.org/officeDocument/2006/relationships/image" Target="../media/image22.gif"/><Relationship Id="rId10" Type="http://schemas.openxmlformats.org/officeDocument/2006/relationships/image" Target="../media/image27.jpeg"/><Relationship Id="rId4" Type="http://schemas.openxmlformats.org/officeDocument/2006/relationships/image" Target="../media/image21.gif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hyperlink" Target="http://olga1212.blogspot.com/2014_03_01_archive.html" TargetMode="External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12" Type="http://schemas.openxmlformats.org/officeDocument/2006/relationships/image" Target="../media/image31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11" Type="http://schemas.openxmlformats.org/officeDocument/2006/relationships/hyperlink" Target="https://en.wikipedia.org/wiki/Numberblocks" TargetMode="External"/><Relationship Id="rId5" Type="http://schemas.openxmlformats.org/officeDocument/2006/relationships/image" Target="../media/image22.gif"/><Relationship Id="rId10" Type="http://schemas.openxmlformats.org/officeDocument/2006/relationships/image" Target="../media/image30.jpg"/><Relationship Id="rId4" Type="http://schemas.openxmlformats.org/officeDocument/2006/relationships/image" Target="../media/image21.gif"/><Relationship Id="rId9" Type="http://schemas.openxmlformats.org/officeDocument/2006/relationships/hyperlink" Target="https://cajoneducatic.blogspot.com/" TargetMode="External"/><Relationship Id="rId1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762" y="1"/>
            <a:ext cx="10583709" cy="1458096"/>
          </a:xfrm>
        </p:spPr>
        <p:txBody>
          <a:bodyPr>
            <a:normAutofit/>
          </a:bodyPr>
          <a:lstStyle/>
          <a:p>
            <a:pPr algn="ctr"/>
            <a:r>
              <a:rPr lang="en-GB" sz="7000" dirty="0">
                <a:solidFill>
                  <a:srgbClr val="006600"/>
                </a:solidFill>
                <a:latin typeface="SassoonPrimary" panose="020B0500000000000000" pitchFamily="34" charset="0"/>
                <a:cs typeface="Aharoni" panose="02010803020104030203" pitchFamily="2" charset="-79"/>
              </a:rPr>
              <a:t>Welcome to Primary 2!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E83F89-53AB-4367-BB2C-D9E38561F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" y="98028"/>
            <a:ext cx="1288245" cy="128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57BFF26-1262-4BFF-8B28-7FD8BF9BA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836" y="169851"/>
            <a:ext cx="1216422" cy="121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591195-83C7-4083-9639-CC51A14AA89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9"/>
          <a:stretch/>
        </p:blipFill>
        <p:spPr bwMode="auto">
          <a:xfrm>
            <a:off x="1597446" y="1556124"/>
            <a:ext cx="8945696" cy="50099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94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altLang="en-US" sz="7200" dirty="0">
                <a:solidFill>
                  <a:srgbClr val="00B050"/>
                </a:solidFill>
                <a:latin typeface="SassoonPrimary" panose="020B0500000000000000" pitchFamily="34" charset="0"/>
              </a:rPr>
              <a:t>Writing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636" y="1825625"/>
            <a:ext cx="10938164" cy="4351338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GB" altLang="en-US" sz="3200" dirty="0">
                <a:latin typeface="SassoonPrimary" panose="020B0500000000000000" pitchFamily="34" charset="0"/>
              </a:rPr>
              <a:t>Pencil control</a:t>
            </a:r>
          </a:p>
          <a:p>
            <a:pPr eaLnBrk="1" hangingPunct="1"/>
            <a:r>
              <a:rPr lang="en-GB" altLang="en-US" sz="3200" dirty="0">
                <a:latin typeface="SassoonPrimary" panose="020B0500000000000000" pitchFamily="34" charset="0"/>
              </a:rPr>
              <a:t>Encourage correct letter formation with letters resting on the line – lower and upper case</a:t>
            </a:r>
          </a:p>
          <a:p>
            <a:pPr eaLnBrk="1" hangingPunct="1"/>
            <a:r>
              <a:rPr lang="en-GB" altLang="en-US" sz="3200" dirty="0">
                <a:latin typeface="SassoonPrimary" panose="020B0500000000000000" pitchFamily="34" charset="0"/>
              </a:rPr>
              <a:t>Writing simple sentences as a class and independently</a:t>
            </a:r>
          </a:p>
          <a:p>
            <a:pPr eaLnBrk="1" hangingPunct="1"/>
            <a:r>
              <a:rPr lang="en-GB" altLang="en-US" sz="3200" dirty="0">
                <a:latin typeface="SassoonPrimary" panose="020B0500000000000000" pitchFamily="34" charset="0"/>
              </a:rPr>
              <a:t>Capital letters and full stops</a:t>
            </a:r>
          </a:p>
          <a:p>
            <a:pPr eaLnBrk="1" hangingPunct="1"/>
            <a:r>
              <a:rPr lang="en-GB" altLang="en-US" sz="3200" dirty="0">
                <a:latin typeface="SassoonPrimary" panose="020B0500000000000000" pitchFamily="34" charset="0"/>
              </a:rPr>
              <a:t>Use phonemes and common words to support </a:t>
            </a:r>
            <a:r>
              <a:rPr lang="en-GB" altLang="en-US" sz="3200" dirty="0" smtClean="0">
                <a:latin typeface="SassoonPrimary" panose="020B0500000000000000" pitchFamily="34" charset="0"/>
              </a:rPr>
              <a:t>writing</a:t>
            </a:r>
            <a:endParaRPr lang="en-GB" altLang="en-US" sz="3200" dirty="0">
              <a:latin typeface="SassoonPrimary" panose="020B0500000000000000" pitchFamily="34" charset="0"/>
            </a:endParaRPr>
          </a:p>
          <a:p>
            <a:pPr eaLnBrk="1" hangingPunct="1"/>
            <a:r>
              <a:rPr lang="en-GB" altLang="en-US" sz="3200" dirty="0">
                <a:latin typeface="SassoonPrimary" panose="020B0500000000000000" pitchFamily="34" charset="0"/>
              </a:rPr>
              <a:t>Use tricky word book and class dictionary </a:t>
            </a:r>
          </a:p>
          <a:p>
            <a:pPr eaLnBrk="1" hangingPunct="1"/>
            <a:r>
              <a:rPr lang="en-GB" altLang="en-US" sz="3200" dirty="0">
                <a:latin typeface="SassoonPrimary" panose="020B0500000000000000" pitchFamily="34" charset="0"/>
              </a:rPr>
              <a:t>Story Writing – covering various genres </a:t>
            </a:r>
          </a:p>
          <a:p>
            <a:pPr eaLnBrk="1" hangingPunct="1"/>
            <a:r>
              <a:rPr lang="en-GB" altLang="en-US" sz="3200" dirty="0">
                <a:latin typeface="SassoonPrimary" panose="020B0500000000000000" pitchFamily="34" charset="0"/>
              </a:rPr>
              <a:t>Star Writer’s Award</a:t>
            </a:r>
          </a:p>
          <a:p>
            <a:pPr eaLnBrk="1" hangingPunct="1"/>
            <a:r>
              <a:rPr lang="en-GB" altLang="en-US" sz="3200" dirty="0">
                <a:latin typeface="SassoonPrimary" panose="020B0500000000000000" pitchFamily="34" charset="0"/>
              </a:rPr>
              <a:t>Teacher and self/peer Assessment</a:t>
            </a:r>
          </a:p>
          <a:p>
            <a:pPr eaLnBrk="1" hangingPunct="1"/>
            <a:endParaRPr lang="en-GB" altLang="en-US" dirty="0">
              <a:latin typeface="Berlin Sans FB" panose="020E0602020502020306" pitchFamily="34" charset="0"/>
            </a:endParaRPr>
          </a:p>
        </p:txBody>
      </p:sp>
      <p:pic>
        <p:nvPicPr>
          <p:cNvPr id="11268" name="Picture 4" descr="MC900413638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561" y="175306"/>
            <a:ext cx="10033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MC900413638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057" y="301780"/>
            <a:ext cx="10033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8" descr="MM900040935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580" y="5407025"/>
            <a:ext cx="11811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table, child, room, sitting&#10;&#10;Description automatically generated">
            <a:extLst>
              <a:ext uri="{FF2B5EF4-FFF2-40B4-BE49-F238E27FC236}">
                <a16:creationId xmlns:a16="http://schemas.microsoft.com/office/drawing/2014/main" id="{93A093B4-2632-4846-BA2D-520F564B92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49" b="5003"/>
          <a:stretch/>
        </p:blipFill>
        <p:spPr>
          <a:xfrm>
            <a:off x="9260957" y="520996"/>
            <a:ext cx="2820617" cy="1077772"/>
          </a:xfrm>
          <a:prstGeom prst="rect">
            <a:avLst/>
          </a:prstGeom>
        </p:spPr>
      </p:pic>
      <p:pic>
        <p:nvPicPr>
          <p:cNvPr id="4" name="Picture 3" descr="A picture containing text, indoor, bedroom&#10;&#10;Description automatically generated">
            <a:extLst>
              <a:ext uri="{FF2B5EF4-FFF2-40B4-BE49-F238E27FC236}">
                <a16:creationId xmlns:a16="http://schemas.microsoft.com/office/drawing/2014/main" id="{2EE24C9F-70EE-43F7-861E-120F438DFD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" r="16744"/>
          <a:stretch/>
        </p:blipFill>
        <p:spPr>
          <a:xfrm rot="5400000">
            <a:off x="8548201" y="4425031"/>
            <a:ext cx="2381078" cy="226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9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02EB7-4188-4EF9-8C16-02A6F8AA6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28" y="-95533"/>
            <a:ext cx="9990162" cy="1241945"/>
          </a:xfrm>
        </p:spPr>
        <p:txBody>
          <a:bodyPr>
            <a:normAutofit/>
          </a:bodyPr>
          <a:lstStyle/>
          <a:p>
            <a:pPr algn="ctr"/>
            <a:r>
              <a:rPr lang="en-GB" sz="7200" b="1" dirty="0">
                <a:solidFill>
                  <a:srgbClr val="00B050"/>
                </a:solidFill>
                <a:latin typeface="SassoonPrimary" panose="020B0500000000000000"/>
              </a:rPr>
              <a:t>    Health and Wellbeing</a:t>
            </a:r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19A3A9A-3681-4832-9C97-AC149A12E9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150941"/>
            <a:ext cx="1888111" cy="876966"/>
          </a:xfr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8A982075-C0EB-4A20-9C69-65F73D77AB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 l="3980" t="18565" r="7076"/>
          <a:stretch/>
        </p:blipFill>
        <p:spPr>
          <a:xfrm>
            <a:off x="9023940" y="5038017"/>
            <a:ext cx="957688" cy="8768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E87D34-F216-4CDF-9C92-71C8BF9B74AB}"/>
              </a:ext>
            </a:extLst>
          </p:cNvPr>
          <p:cNvSpPr txBox="1"/>
          <p:nvPr/>
        </p:nvSpPr>
        <p:spPr>
          <a:xfrm>
            <a:off x="696035" y="1027762"/>
            <a:ext cx="9860075" cy="6832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altLang="en-US" sz="3000" dirty="0">
                <a:latin typeface="SassoonPrimary" panose="020B0500000000000000" pitchFamily="34" charset="0"/>
              </a:rPr>
              <a:t>Bouncing Back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altLang="en-US" sz="3000" dirty="0">
                <a:latin typeface="SassoonPrimary" panose="020B0500000000000000" pitchFamily="34" charset="0"/>
              </a:rPr>
              <a:t> Circle Time – Feelings, changes, friendships, emotions, helping one another, resilience, keeping safe.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altLang="en-US" sz="3000" dirty="0">
                <a:latin typeface="SassoonPrimary" panose="020B0500000000000000" pitchFamily="34" charset="0"/>
              </a:rPr>
              <a:t>Talking and Listening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altLang="en-US" sz="3000" dirty="0">
                <a:latin typeface="SassoonPrimary" panose="020B0500000000000000" pitchFamily="34" charset="0"/>
              </a:rPr>
              <a:t>Blether Stations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altLang="en-US" sz="3000" dirty="0">
                <a:latin typeface="SassoonPrimary" panose="020B0500000000000000" pitchFamily="34" charset="0"/>
              </a:rPr>
              <a:t>Discussion Groups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altLang="en-US" sz="3000" dirty="0">
                <a:latin typeface="SassoonPrimary" panose="020B0500000000000000" pitchFamily="34" charset="0"/>
              </a:rPr>
              <a:t>How Do I Feel Today?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altLang="en-US" sz="3000" dirty="0">
                <a:latin typeface="SassoonPrimary" panose="020B0500000000000000" pitchFamily="34" charset="0"/>
              </a:rPr>
              <a:t>Class Worry Monster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altLang="en-US" sz="3000" dirty="0">
                <a:latin typeface="SassoonPrimary" panose="020B0500000000000000" pitchFamily="34" charset="0"/>
              </a:rPr>
              <a:t>Stories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altLang="en-US" sz="3000" dirty="0">
                <a:latin typeface="SassoonPrimary" panose="020B0500000000000000" pitchFamily="34" charset="0"/>
              </a:rPr>
              <a:t>Yoga/Meditation</a:t>
            </a:r>
            <a:endParaRPr lang="en-GB" altLang="en-US" sz="3000" b="1" dirty="0">
              <a:latin typeface="SassoonPrimary" panose="020B0500000000000000" pitchFamily="34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altLang="en-US" sz="3000" dirty="0">
                <a:latin typeface="SassoonPrimary" panose="020B0500000000000000" pitchFamily="34" charset="0"/>
              </a:rPr>
              <a:t>Calming/quiet area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GB" altLang="en-US" sz="2600" dirty="0">
              <a:latin typeface="SassoonPrimary" panose="020B0500000000000000" pitchFamily="34" charset="0"/>
            </a:endParaRPr>
          </a:p>
          <a:p>
            <a:pPr eaLnBrk="1" hangingPunct="1"/>
            <a:endParaRPr lang="en-GB" altLang="en-US" sz="2600" dirty="0">
              <a:latin typeface="SassoonPrimary" panose="020B0500000000000000" pitchFamily="34" charset="0"/>
            </a:endParaRPr>
          </a:p>
          <a:p>
            <a:pPr eaLnBrk="1" hangingPunct="1"/>
            <a:endParaRPr lang="en-GB" altLang="en-US" sz="2600" dirty="0">
              <a:latin typeface="SassoonPrimary" panose="020B0500000000000000" pitchFamily="34" charset="0"/>
            </a:endParaRPr>
          </a:p>
        </p:txBody>
      </p:sp>
      <p:pic>
        <p:nvPicPr>
          <p:cNvPr id="16" name="Picture 15" descr="A picture containing shape&#10;&#10;Description automatically generated">
            <a:extLst>
              <a:ext uri="{FF2B5EF4-FFF2-40B4-BE49-F238E27FC236}">
                <a16:creationId xmlns:a16="http://schemas.microsoft.com/office/drawing/2014/main" id="{F0B0340C-C4DE-422D-B167-235FA61EE2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981209" y="4949832"/>
            <a:ext cx="1105787" cy="1105787"/>
          </a:xfrm>
          <a:prstGeom prst="rect">
            <a:avLst/>
          </a:prstGeom>
        </p:spPr>
      </p:pic>
      <p:pic>
        <p:nvPicPr>
          <p:cNvPr id="18" name="Picture 17" descr="Shape, circle&#10;&#10;Description automatically generated">
            <a:extLst>
              <a:ext uri="{FF2B5EF4-FFF2-40B4-BE49-F238E27FC236}">
                <a16:creationId xmlns:a16="http://schemas.microsoft.com/office/drawing/2014/main" id="{20C27167-1DA5-4CD1-8D4C-448F59029C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0426890" y="5718941"/>
            <a:ext cx="1381843" cy="102947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6C7B1C6-7BF4-456A-8000-C73A2D62378D}"/>
              </a:ext>
            </a:extLst>
          </p:cNvPr>
          <p:cNvSpPr txBox="1"/>
          <p:nvPr/>
        </p:nvSpPr>
        <p:spPr>
          <a:xfrm>
            <a:off x="8320536" y="10765095"/>
            <a:ext cx="29745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10" tooltip="https://sunflowerstorytime.com/2015/04/28/feelings-faces/"/>
              </a:rPr>
              <a:t>This Photo</a:t>
            </a:r>
            <a:r>
              <a:rPr lang="en-GB" sz="900" dirty="0"/>
              <a:t> by Unknown Author is licensed under </a:t>
            </a:r>
            <a:r>
              <a:rPr lang="en-GB" sz="900" dirty="0">
                <a:hlinkClick r:id="rId11" tooltip="https://creativecommons.org/licenses/by-nc/3.0/"/>
              </a:rPr>
              <a:t>CC BY-NC</a:t>
            </a:r>
            <a:endParaRPr lang="en-GB" sz="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566" y="2435956"/>
            <a:ext cx="1746418" cy="1309813"/>
          </a:xfrm>
          <a:prstGeom prst="rect">
            <a:avLst/>
          </a:prstGeom>
        </p:spPr>
      </p:pic>
      <p:pic>
        <p:nvPicPr>
          <p:cNvPr id="11" name="Picture 10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5D8D68F0-648C-4B71-840B-1FE5A920211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4" t="25948" b="5238"/>
          <a:stretch/>
        </p:blipFill>
        <p:spPr>
          <a:xfrm rot="5400000">
            <a:off x="7677155" y="2905387"/>
            <a:ext cx="2482191" cy="1543329"/>
          </a:xfrm>
          <a:prstGeom prst="rect">
            <a:avLst/>
          </a:prstGeom>
        </p:spPr>
      </p:pic>
      <p:pic>
        <p:nvPicPr>
          <p:cNvPr id="20" name="Picture 19" descr="A picture containing text, bunch&#10;&#10;Description automatically generated">
            <a:extLst>
              <a:ext uri="{FF2B5EF4-FFF2-40B4-BE49-F238E27FC236}">
                <a16:creationId xmlns:a16="http://schemas.microsoft.com/office/drawing/2014/main" id="{AC231CDD-2265-4565-9C08-6598CEEB5D5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0" b="4830"/>
          <a:stretch/>
        </p:blipFill>
        <p:spPr>
          <a:xfrm>
            <a:off x="4929903" y="4760197"/>
            <a:ext cx="3084303" cy="1988217"/>
          </a:xfrm>
          <a:prstGeom prst="rect">
            <a:avLst/>
          </a:prstGeom>
        </p:spPr>
      </p:pic>
      <p:pic>
        <p:nvPicPr>
          <p:cNvPr id="22" name="Picture 21" descr="A picture containing text, indoor, wall, scene&#10;&#10;Description automatically generated">
            <a:extLst>
              <a:ext uri="{FF2B5EF4-FFF2-40B4-BE49-F238E27FC236}">
                <a16:creationId xmlns:a16="http://schemas.microsoft.com/office/drawing/2014/main" id="{2759773A-9A0B-49A5-BC41-B81CF305555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9" t="29397" b="27212"/>
          <a:stretch/>
        </p:blipFill>
        <p:spPr>
          <a:xfrm rot="5400000">
            <a:off x="8328071" y="1910186"/>
            <a:ext cx="5568000" cy="204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6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352539"/>
            <a:ext cx="10515600" cy="1750548"/>
          </a:xfrm>
        </p:spPr>
        <p:txBody>
          <a:bodyPr/>
          <a:lstStyle/>
          <a:p>
            <a:pPr algn="ctr" eaLnBrk="1" hangingPunct="1"/>
            <a:r>
              <a:rPr lang="en-GB" altLang="en-US" sz="7200" dirty="0">
                <a:solidFill>
                  <a:srgbClr val="00B050"/>
                </a:solidFill>
                <a:latin typeface="SassoonPrimary" panose="020B0500000000000000" pitchFamily="34" charset="0"/>
              </a:rPr>
              <a:t>Homework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94902" y="1156770"/>
            <a:ext cx="8742232" cy="5574535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en-GB" altLang="en-US" dirty="0">
              <a:latin typeface="SassoonPrimary" panose="020B0500000000000000" pitchFamily="34" charset="0"/>
            </a:endParaRPr>
          </a:p>
          <a:p>
            <a:pPr>
              <a:defRPr/>
            </a:pPr>
            <a:r>
              <a:rPr lang="en-GB" altLang="en-US" sz="12800" dirty="0">
                <a:latin typeface="SassoonPrimary" panose="020B0500000000000000" pitchFamily="34" charset="0"/>
              </a:rPr>
              <a:t>Homework is given out on a Monday and should be returned to school  on the Friday. </a:t>
            </a:r>
          </a:p>
          <a:p>
            <a:pPr>
              <a:defRPr/>
            </a:pPr>
            <a:r>
              <a:rPr lang="en-GB" altLang="en-US" sz="12800" dirty="0">
                <a:latin typeface="SassoonPrimary" panose="020B0500000000000000" pitchFamily="34" charset="0"/>
              </a:rPr>
              <a:t>Reading books should, however, be brought to class each day</a:t>
            </a:r>
          </a:p>
          <a:p>
            <a:pPr>
              <a:defRPr/>
            </a:pPr>
            <a:r>
              <a:rPr lang="en-GB" altLang="en-US" sz="12800" dirty="0">
                <a:latin typeface="SassoonPrimary" panose="020B0500000000000000" pitchFamily="34" charset="0"/>
              </a:rPr>
              <a:t>Built in Revision</a:t>
            </a:r>
          </a:p>
          <a:p>
            <a:pPr eaLnBrk="1" hangingPunct="1">
              <a:defRPr/>
            </a:pPr>
            <a:r>
              <a:rPr lang="en-GB" altLang="en-US" sz="12800" dirty="0">
                <a:latin typeface="SassoonPrimary" panose="020B0500000000000000" pitchFamily="34" charset="0"/>
              </a:rPr>
              <a:t>Reading book, common words chart and phonemes.</a:t>
            </a:r>
          </a:p>
          <a:p>
            <a:pPr eaLnBrk="1" hangingPunct="1">
              <a:defRPr/>
            </a:pPr>
            <a:r>
              <a:rPr lang="en-GB" altLang="en-US" sz="12800" dirty="0">
                <a:latin typeface="SassoonPrimary" panose="020B0500000000000000" pitchFamily="34" charset="0"/>
              </a:rPr>
              <a:t>Number worksheet/activity</a:t>
            </a:r>
          </a:p>
          <a:p>
            <a:pPr eaLnBrk="1" hangingPunct="1">
              <a:defRPr/>
            </a:pPr>
            <a:r>
              <a:rPr lang="en-GB" altLang="en-US" sz="12800" dirty="0">
                <a:latin typeface="SassoonPrimary" panose="020B0500000000000000" pitchFamily="34" charset="0"/>
              </a:rPr>
              <a:t>Literacy worksheet/activity</a:t>
            </a:r>
          </a:p>
          <a:p>
            <a:pPr eaLnBrk="1" hangingPunct="1">
              <a:defRPr/>
            </a:pPr>
            <a:r>
              <a:rPr lang="en-GB" altLang="en-US" sz="12800" dirty="0">
                <a:latin typeface="SassoonPrimary" panose="020B0500000000000000" pitchFamily="34" charset="0"/>
              </a:rPr>
              <a:t>Other subject areas will also be added from time to time/special projects and even class competitions!</a:t>
            </a:r>
          </a:p>
          <a:p>
            <a:pPr eaLnBrk="1" hangingPunct="1">
              <a:defRPr/>
            </a:pPr>
            <a:r>
              <a:rPr lang="en-GB" altLang="en-US" sz="12800" dirty="0">
                <a:latin typeface="SassoonPrimary" panose="020B0500000000000000" pitchFamily="34" charset="0"/>
              </a:rPr>
              <a:t>Google Classroom may also be used. </a:t>
            </a:r>
          </a:p>
          <a:p>
            <a:pPr marL="0" indent="0" eaLnBrk="1" hangingPunct="1">
              <a:buNone/>
              <a:defRPr/>
            </a:pPr>
            <a:endParaRPr lang="en-GB" altLang="en-US" dirty="0">
              <a:latin typeface="SassoonPrimary" panose="020B0500000000000000" pitchFamily="34" charset="0"/>
            </a:endParaRPr>
          </a:p>
          <a:p>
            <a:pPr marL="0" indent="0" eaLnBrk="1" hangingPunct="1">
              <a:buNone/>
              <a:defRPr/>
            </a:pPr>
            <a:endParaRPr lang="en-GB" altLang="en-US" dirty="0">
              <a:latin typeface="Berlin Sans FB" pitchFamily="34" charset="0"/>
            </a:endParaRPr>
          </a:p>
          <a:p>
            <a:pPr marL="0" indent="0">
              <a:buNone/>
              <a:defRPr/>
            </a:pPr>
            <a:r>
              <a:rPr lang="en-GB" altLang="en-US" dirty="0">
                <a:latin typeface="Berlin Sans FB" pitchFamily="34" charset="0"/>
              </a:rPr>
              <a:t> </a:t>
            </a:r>
          </a:p>
          <a:p>
            <a:pPr eaLnBrk="1" hangingPunct="1">
              <a:buFontTx/>
              <a:buNone/>
              <a:defRPr/>
            </a:pPr>
            <a:endParaRPr lang="en-GB" altLang="en-US" dirty="0">
              <a:latin typeface="Berlin Sans FB" pitchFamily="34" charset="0"/>
            </a:endParaRPr>
          </a:p>
          <a:p>
            <a:pPr eaLnBrk="1" hangingPunct="1">
              <a:defRPr/>
            </a:pPr>
            <a:endParaRPr lang="en-GB" altLang="en-US" dirty="0"/>
          </a:p>
        </p:txBody>
      </p:sp>
      <p:pic>
        <p:nvPicPr>
          <p:cNvPr id="12292" name="Picture 4" descr="MM900040998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146" y="492919"/>
            <a:ext cx="1325200" cy="135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 descr="MM90028387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410" y="3814774"/>
            <a:ext cx="1477660" cy="215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8" descr="MM900283665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83" y="4725952"/>
            <a:ext cx="1543933" cy="159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02FAB677-2F90-44DA-B2BD-0B09EDCA13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139823" y="0"/>
            <a:ext cx="2636118" cy="175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8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494269"/>
            <a:ext cx="10515600" cy="1978685"/>
          </a:xfrm>
        </p:spPr>
        <p:txBody>
          <a:bodyPr>
            <a:normAutofit/>
          </a:bodyPr>
          <a:lstStyle/>
          <a:p>
            <a:pPr algn="ctr"/>
            <a:r>
              <a:rPr lang="en-GB" altLang="en-US" sz="7000" dirty="0">
                <a:solidFill>
                  <a:srgbClr val="00B050"/>
                </a:solidFill>
                <a:latin typeface="SassoonPrimary" panose="020B0500000000000000" pitchFamily="34" charset="0"/>
              </a:rPr>
              <a:t>Points to Remember</a:t>
            </a:r>
            <a:endParaRPr lang="en-GB" altLang="en-US" sz="7000" dirty="0">
              <a:solidFill>
                <a:srgbClr val="FF3300"/>
              </a:solidFill>
              <a:latin typeface="SassoonPrimary" panose="020B0500000000000000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890649"/>
            <a:ext cx="10515600" cy="6276270"/>
          </a:xfrm>
        </p:spPr>
        <p:txBody>
          <a:bodyPr>
            <a:normAutofit fontScale="92500" lnSpcReduction="20000"/>
          </a:bodyPr>
          <a:lstStyle/>
          <a:p>
            <a:r>
              <a:rPr lang="en-GB" sz="3000" dirty="0"/>
              <a:t>Our school day in P2 school day is 9am – 3pm</a:t>
            </a:r>
          </a:p>
          <a:p>
            <a:r>
              <a:rPr lang="en-GB" sz="3000" dirty="0"/>
              <a:t>We have designated play areas each week for the moment. The children remain with their own class but will have a change of area/environment each week. </a:t>
            </a:r>
          </a:p>
          <a:p>
            <a:r>
              <a:rPr lang="en-GB" sz="3000" dirty="0"/>
              <a:t>Our P.E days are Monday and Wednesday. Polo shirts can be worn on these days. </a:t>
            </a:r>
            <a:r>
              <a:rPr lang="en-GB" sz="3000" dirty="0" smtClean="0"/>
              <a:t>No jewellery should be worn and clear tape should be used to cover </a:t>
            </a:r>
            <a:r>
              <a:rPr lang="en-GB" sz="3000" dirty="0" smtClean="0"/>
              <a:t>earrings if these can’t be removed. </a:t>
            </a:r>
            <a:endParaRPr lang="en-GB" sz="3000" dirty="0"/>
          </a:p>
          <a:p>
            <a:r>
              <a:rPr lang="en-GB" sz="3000" dirty="0"/>
              <a:t>Encourage independence with clothing (zips, buckles etc)</a:t>
            </a:r>
          </a:p>
          <a:p>
            <a:r>
              <a:rPr lang="en-GB" sz="3000" dirty="0"/>
              <a:t>Water bottle – please </a:t>
            </a:r>
            <a:r>
              <a:rPr lang="en-GB" sz="3000" dirty="0" smtClean="0"/>
              <a:t>provide – only water in these please</a:t>
            </a:r>
            <a:endParaRPr lang="en-GB" sz="3000" dirty="0"/>
          </a:p>
          <a:p>
            <a:r>
              <a:rPr lang="en-GB" sz="3000" dirty="0"/>
              <a:t>Lunch menu – please look in </a:t>
            </a:r>
            <a:r>
              <a:rPr lang="en-GB" sz="3000" dirty="0" smtClean="0"/>
              <a:t>advance</a:t>
            </a:r>
          </a:p>
          <a:p>
            <a:r>
              <a:rPr lang="en-GB" sz="3000" dirty="0" smtClean="0"/>
              <a:t>We have children in school with nut allergies – please ensure no nut based products are brought </a:t>
            </a:r>
            <a:r>
              <a:rPr lang="en-GB" sz="3000" smtClean="0"/>
              <a:t>to school</a:t>
            </a:r>
            <a:endParaRPr lang="en-GB" sz="3000" dirty="0"/>
          </a:p>
          <a:p>
            <a:r>
              <a:rPr lang="en-GB" sz="3000" dirty="0"/>
              <a:t>Don’t forget to check </a:t>
            </a:r>
            <a:r>
              <a:rPr lang="en-GB" sz="3000" dirty="0" smtClean="0"/>
              <a:t>Twitter @Stmarksrutherg2 and the </a:t>
            </a:r>
          </a:p>
          <a:p>
            <a:pPr marL="0" indent="0">
              <a:buNone/>
            </a:pPr>
            <a:r>
              <a:rPr lang="en-GB" sz="3000" dirty="0"/>
              <a:t> </a:t>
            </a:r>
            <a:r>
              <a:rPr lang="en-GB" sz="3000" dirty="0" smtClean="0"/>
              <a:t>  </a:t>
            </a:r>
            <a:r>
              <a:rPr lang="en-GB" sz="3000" dirty="0" smtClean="0"/>
              <a:t>school </a:t>
            </a:r>
            <a:r>
              <a:rPr lang="en-GB" sz="3000" dirty="0"/>
              <a:t>app for </a:t>
            </a:r>
            <a:r>
              <a:rPr lang="en-GB" sz="3000" dirty="0" smtClean="0"/>
              <a:t>photos and </a:t>
            </a:r>
            <a:r>
              <a:rPr lang="en-GB" sz="3000" dirty="0"/>
              <a:t>updates</a:t>
            </a:r>
          </a:p>
          <a:p>
            <a:r>
              <a:rPr lang="en-GB" sz="3000" dirty="0"/>
              <a:t>Any queries at all, please do not hesitate to get in touch.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 descr="A drawing of a face&#10;&#10;Description automatically generated">
            <a:extLst>
              <a:ext uri="{FF2B5EF4-FFF2-40B4-BE49-F238E27FC236}">
                <a16:creationId xmlns:a16="http://schemas.microsoft.com/office/drawing/2014/main" id="{59FDC252-D540-4A0B-A6EC-1BCEE9B2D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36106" y="3594156"/>
            <a:ext cx="1930343" cy="193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5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E44C7-0E8E-4FB2-962A-9793BD4D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91115"/>
            <a:ext cx="10515600" cy="2285999"/>
          </a:xfrm>
        </p:spPr>
        <p:txBody>
          <a:bodyPr>
            <a:normAutofit/>
          </a:bodyPr>
          <a:lstStyle/>
          <a:p>
            <a:pPr algn="ctr"/>
            <a:r>
              <a:rPr lang="en-GB" sz="6600" dirty="0">
                <a:solidFill>
                  <a:srgbClr val="00B050"/>
                </a:solidFill>
                <a:latin typeface="SassoonPrimary"/>
              </a:rPr>
              <a:t>Mini 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33D54-C366-4F33-A7F9-28B919C45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0164"/>
            <a:ext cx="10048048" cy="6097836"/>
          </a:xfrm>
        </p:spPr>
        <p:txBody>
          <a:bodyPr>
            <a:normAutofit/>
          </a:bodyPr>
          <a:lstStyle/>
          <a:p>
            <a:r>
              <a:rPr lang="en-GB" dirty="0"/>
              <a:t>On a Friday afternoon we will be holding a mini assembly in </a:t>
            </a:r>
            <a:r>
              <a:rPr lang="en-GB" dirty="0" smtClean="0"/>
              <a:t>class</a:t>
            </a:r>
            <a:endParaRPr lang="en-GB" dirty="0"/>
          </a:p>
          <a:p>
            <a:r>
              <a:rPr lang="en-GB" dirty="0"/>
              <a:t>A St. Mark’s Marvel will be chosen and the lucky boy or girl will have tea with the head-teacher the following week. </a:t>
            </a:r>
          </a:p>
          <a:p>
            <a:r>
              <a:rPr lang="en-GB" dirty="0"/>
              <a:t>Marvellous Moments from out-with school will also be shared e.g. medals won at clubs, riding a </a:t>
            </a:r>
            <a:r>
              <a:rPr lang="en-GB" dirty="0" smtClean="0"/>
              <a:t>bike </a:t>
            </a:r>
            <a:r>
              <a:rPr lang="en-GB" smtClean="0"/>
              <a:t>or just doing </a:t>
            </a:r>
            <a:r>
              <a:rPr lang="en-GB" dirty="0"/>
              <a:t>something great!</a:t>
            </a:r>
          </a:p>
          <a:p>
            <a:r>
              <a:rPr lang="en-GB" dirty="0"/>
              <a:t>We will also share a little snippet of something we have been learning that week in class with our spotlight on learning.</a:t>
            </a:r>
          </a:p>
          <a:p>
            <a:r>
              <a:rPr lang="en-GB" dirty="0"/>
              <a:t>In addition to this we will also have our personal points winner, our group of the week and our star of the day. </a:t>
            </a:r>
          </a:p>
          <a:p>
            <a:r>
              <a:rPr lang="en-GB" dirty="0"/>
              <a:t>Lots of rewards for lots of hard work!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4A176B-C81D-441A-8EBF-5B14B2E8873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3" b="10056"/>
          <a:stretch/>
        </p:blipFill>
        <p:spPr bwMode="auto">
          <a:xfrm>
            <a:off x="8496300" y="4400550"/>
            <a:ext cx="3539756" cy="2357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16176021-1CB1-463A-9EF2-2A541C1B11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398126" y="334925"/>
            <a:ext cx="1637930" cy="1547650"/>
          </a:xfrm>
          <a:prstGeom prst="rect">
            <a:avLst/>
          </a:prstGeom>
        </p:spPr>
      </p:pic>
      <p:pic>
        <p:nvPicPr>
          <p:cNvPr id="8" name="Picture 7" descr="A picture containing text, plate, clipart&#10;&#10;Description automatically generated">
            <a:extLst>
              <a:ext uri="{FF2B5EF4-FFF2-40B4-BE49-F238E27FC236}">
                <a16:creationId xmlns:a16="http://schemas.microsoft.com/office/drawing/2014/main" id="{7167F16C-6AF7-4997-AEBE-1C8C8A86E1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 t="193" b="4264"/>
          <a:stretch/>
        </p:blipFill>
        <p:spPr>
          <a:xfrm>
            <a:off x="263652" y="5288363"/>
            <a:ext cx="2098548" cy="1469320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low confidence">
            <a:extLst>
              <a:ext uri="{FF2B5EF4-FFF2-40B4-BE49-F238E27FC236}">
                <a16:creationId xmlns:a16="http://schemas.microsoft.com/office/drawing/2014/main" id="{2DEEAE44-F284-4767-91CB-8642A59DEE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346826" y="4858669"/>
            <a:ext cx="1999331" cy="1999331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D5CB424D-EE6F-4AE9-B2B1-3BFCB59E6B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821554" y="5378587"/>
            <a:ext cx="1379095" cy="137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7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11803"/>
            <a:ext cx="10515600" cy="1936371"/>
          </a:xfrm>
        </p:spPr>
        <p:txBody>
          <a:bodyPr>
            <a:normAutofit/>
          </a:bodyPr>
          <a:lstStyle/>
          <a:p>
            <a:pPr algn="ctr"/>
            <a:r>
              <a:rPr lang="en-GB" sz="7200" b="1" dirty="0">
                <a:solidFill>
                  <a:srgbClr val="00B050"/>
                </a:solidFill>
              </a:rPr>
              <a:t>A Peek At P2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A94535-04D2-4880-B921-4D7B2957D4B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1" t="5613" r="7079"/>
          <a:stretch/>
        </p:blipFill>
        <p:spPr bwMode="auto">
          <a:xfrm rot="5400000">
            <a:off x="344082" y="-88583"/>
            <a:ext cx="2870200" cy="33775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174ADA-B749-42C9-942F-4EE8DF08FD1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5" r="12497"/>
          <a:stretch/>
        </p:blipFill>
        <p:spPr bwMode="auto">
          <a:xfrm rot="5400000">
            <a:off x="6067451" y="690610"/>
            <a:ext cx="2665618" cy="33775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48DD4B-1A2B-45F2-B695-28BF31CD22D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9" y="3712203"/>
            <a:ext cx="3508580" cy="2837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A44D55-38F7-4434-9B38-65215015DD0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81220" y="476456"/>
            <a:ext cx="3359532" cy="264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6D9752-4A2D-4A37-A540-3369FD936E55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1" t="24706" r="7796" b="21433"/>
          <a:stretch/>
        </p:blipFill>
        <p:spPr bwMode="auto">
          <a:xfrm rot="5400000">
            <a:off x="2876471" y="1689909"/>
            <a:ext cx="3359533" cy="1626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A picture containing text, indoor, person, room&#10;&#10;Description automatically generated">
            <a:extLst>
              <a:ext uri="{FF2B5EF4-FFF2-40B4-BE49-F238E27FC236}">
                <a16:creationId xmlns:a16="http://schemas.microsoft.com/office/drawing/2014/main" id="{785C07A2-1070-4260-8EA7-08EFE0131F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2" t="38139" r="9807"/>
          <a:stretch/>
        </p:blipFill>
        <p:spPr>
          <a:xfrm>
            <a:off x="7400260" y="3963950"/>
            <a:ext cx="4581288" cy="25853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C7E5835-E743-4813-ACFE-EA4CAB6DAE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4" t="9930" r="28453" b="4856"/>
          <a:stretch/>
        </p:blipFill>
        <p:spPr>
          <a:xfrm rot="5400000">
            <a:off x="4341489" y="4047140"/>
            <a:ext cx="2347512" cy="289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4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33A574-05D2-49F5-8E12-D8CB4ED76EA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63"/>
          <a:stretch/>
        </p:blipFill>
        <p:spPr bwMode="auto">
          <a:xfrm>
            <a:off x="165922" y="175437"/>
            <a:ext cx="4259368" cy="280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8F361A-035C-477E-B131-C44FA87493E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4"/>
          <a:stretch/>
        </p:blipFill>
        <p:spPr bwMode="auto">
          <a:xfrm>
            <a:off x="7889359" y="79744"/>
            <a:ext cx="4132522" cy="2801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43F304-1079-427D-B7D9-01931A8DBC42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5"/>
          <a:stretch/>
        </p:blipFill>
        <p:spPr bwMode="auto">
          <a:xfrm>
            <a:off x="165922" y="3428999"/>
            <a:ext cx="4453144" cy="3152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picture containing text, person, indoor, baby&#10;&#10;Description automatically generated">
            <a:extLst>
              <a:ext uri="{FF2B5EF4-FFF2-40B4-BE49-F238E27FC236}">
                <a16:creationId xmlns:a16="http://schemas.microsoft.com/office/drawing/2014/main" id="{1CE3DEB3-44B9-4FDF-9992-69A122D113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5" t="3144" b="4453"/>
          <a:stretch/>
        </p:blipFill>
        <p:spPr>
          <a:xfrm rot="5400000">
            <a:off x="8700159" y="3456535"/>
            <a:ext cx="3569303" cy="3074140"/>
          </a:xfrm>
          <a:prstGeom prst="rect">
            <a:avLst/>
          </a:prstGeom>
        </p:spPr>
      </p:pic>
      <p:pic>
        <p:nvPicPr>
          <p:cNvPr id="14" name="Picture 13" descr="A picture containing person, child, floor, child&#10;&#10;Description automatically generated">
            <a:extLst>
              <a:ext uri="{FF2B5EF4-FFF2-40B4-BE49-F238E27FC236}">
                <a16:creationId xmlns:a16="http://schemas.microsoft.com/office/drawing/2014/main" id="{DF8458FA-6035-49D0-A693-44AC1CDFBC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 r="3671" b="25116"/>
          <a:stretch/>
        </p:blipFill>
        <p:spPr>
          <a:xfrm>
            <a:off x="4739976" y="3976578"/>
            <a:ext cx="4086854" cy="1938767"/>
          </a:xfrm>
          <a:prstGeom prst="rect">
            <a:avLst/>
          </a:prstGeom>
        </p:spPr>
      </p:pic>
      <p:pic>
        <p:nvPicPr>
          <p:cNvPr id="16" name="Picture 15" descr="A group of people playing a video game&#10;&#10;Description automatically generated with low confidence">
            <a:extLst>
              <a:ext uri="{FF2B5EF4-FFF2-40B4-BE49-F238E27FC236}">
                <a16:creationId xmlns:a16="http://schemas.microsoft.com/office/drawing/2014/main" id="{F7F8AFFB-1156-4AE3-A077-2DFBC6039F3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7" r="2558"/>
          <a:stretch/>
        </p:blipFill>
        <p:spPr>
          <a:xfrm rot="5400000">
            <a:off x="4746357" y="246407"/>
            <a:ext cx="2883101" cy="313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46F4346-40A0-41FC-8623-C0CAB53088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58033" y="335836"/>
            <a:ext cx="3368358" cy="22540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131CF7-6B9F-4D68-BF7E-6AA035A5E8A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8" t="5810"/>
          <a:stretch/>
        </p:blipFill>
        <p:spPr bwMode="auto">
          <a:xfrm rot="5400000">
            <a:off x="73107" y="280443"/>
            <a:ext cx="3237615" cy="305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C55762-4C16-4971-83FB-0AF2110DAB86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7" t="14467" r="34341" b="21647"/>
          <a:stretch/>
        </p:blipFill>
        <p:spPr bwMode="auto">
          <a:xfrm rot="5400000">
            <a:off x="151230" y="3803232"/>
            <a:ext cx="3081366" cy="2809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C3C39B-A0E9-4746-B38A-4D1929D353C8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8"/>
          <a:stretch/>
        </p:blipFill>
        <p:spPr bwMode="auto">
          <a:xfrm rot="5400000">
            <a:off x="6538453" y="401463"/>
            <a:ext cx="3655782" cy="300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AF5C99-411C-4E6F-B751-13A41B430CCE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5" t="20819" r="27964" b="33508"/>
          <a:stretch/>
        </p:blipFill>
        <p:spPr bwMode="auto">
          <a:xfrm rot="5400000">
            <a:off x="6910012" y="4294901"/>
            <a:ext cx="2758234" cy="21494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39815B-3D9F-4D9E-9169-F97D86FC7F3F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7" r="11506"/>
          <a:stretch/>
        </p:blipFill>
        <p:spPr bwMode="auto">
          <a:xfrm rot="5400000">
            <a:off x="3077200" y="3253995"/>
            <a:ext cx="3930023" cy="3059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98E027-5406-4B66-B9D2-8C361BCB34F4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1" t="12983" r="5570"/>
          <a:stretch/>
        </p:blipFill>
        <p:spPr bwMode="auto">
          <a:xfrm rot="5400000">
            <a:off x="9406406" y="3709007"/>
            <a:ext cx="3349258" cy="214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A1F355-C3FA-44A0-A507-66EEE17F08DF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r="25512" b="34336"/>
          <a:stretch/>
        </p:blipFill>
        <p:spPr bwMode="auto">
          <a:xfrm rot="5400000">
            <a:off x="9723025" y="545371"/>
            <a:ext cx="2551815" cy="18438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85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2C33A-835B-406A-BD5D-235DA28CB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7000" dirty="0">
                <a:solidFill>
                  <a:srgbClr val="00B050"/>
                </a:solidFill>
                <a:latin typeface="SassoonPrimary"/>
              </a:rPr>
              <a:t>P2 Are Amazing!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D0E4162-81A4-4FB5-A4E9-28534E532F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463088" y="365125"/>
            <a:ext cx="1870075" cy="1562012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5C57786C-605A-4F1D-8E16-BC29B24497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8200" y="432683"/>
            <a:ext cx="1870075" cy="1562012"/>
          </a:xfrm>
          <a:prstGeom prst="rect">
            <a:avLst/>
          </a:prstGeom>
        </p:spPr>
      </p:pic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DA27CB6-5C4B-4E21-9387-8383BA59B9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2" b="32338"/>
          <a:stretch/>
        </p:blipFill>
        <p:spPr>
          <a:xfrm>
            <a:off x="139796" y="2498077"/>
            <a:ext cx="11912408" cy="400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6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C4200-750F-458E-AC4D-388735A47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1275" y="185351"/>
            <a:ext cx="11675075" cy="1445741"/>
          </a:xfrm>
        </p:spPr>
        <p:txBody>
          <a:bodyPr>
            <a:noAutofit/>
          </a:bodyPr>
          <a:lstStyle/>
          <a:p>
            <a:pPr algn="ctr"/>
            <a:r>
              <a:rPr lang="en-GB" altLang="en-US" sz="7000" dirty="0">
                <a:solidFill>
                  <a:srgbClr val="00B050"/>
                </a:solidFill>
                <a:latin typeface="SassoonPrimary" panose="020B0500000000000000" pitchFamily="34" charset="0"/>
              </a:rPr>
              <a:t>The Purpose of this Presentation…</a:t>
            </a:r>
            <a:endParaRPr lang="en-GB" sz="7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DC392-2653-4810-A5B4-AB8D9499A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7695"/>
            <a:ext cx="10515600" cy="4209267"/>
          </a:xfrm>
        </p:spPr>
        <p:txBody>
          <a:bodyPr/>
          <a:lstStyle/>
          <a:p>
            <a:pPr eaLnBrk="1" hangingPunct="1"/>
            <a:r>
              <a:rPr lang="en-GB" altLang="en-US" sz="3000" dirty="0">
                <a:latin typeface="SassoonPrimary" panose="020B0500000000000000" pitchFamily="34" charset="0"/>
              </a:rPr>
              <a:t>To meet your child’s teacher </a:t>
            </a:r>
          </a:p>
          <a:p>
            <a:pPr marL="0" indent="0" eaLnBrk="1" hangingPunct="1">
              <a:buNone/>
            </a:pPr>
            <a:r>
              <a:rPr lang="en-GB" altLang="en-US" sz="3000" dirty="0">
                <a:latin typeface="SassoonPrimary" panose="020B0500000000000000" pitchFamily="34" charset="0"/>
              </a:rPr>
              <a:t>   (Sorry it can’t be in person)</a:t>
            </a:r>
          </a:p>
          <a:p>
            <a:pPr eaLnBrk="1" hangingPunct="1"/>
            <a:r>
              <a:rPr lang="en-GB" altLang="en-US" sz="3000" dirty="0">
                <a:latin typeface="SassoonPrimary" panose="020B0500000000000000" pitchFamily="34" charset="0"/>
              </a:rPr>
              <a:t>Become aware of classroom organisation and new routines since returning to school.</a:t>
            </a:r>
          </a:p>
          <a:p>
            <a:pPr eaLnBrk="1" hangingPunct="1"/>
            <a:r>
              <a:rPr lang="en-GB" altLang="en-US" sz="3000" dirty="0">
                <a:latin typeface="SassoonPrimary" panose="020B0500000000000000" pitchFamily="34" charset="0"/>
              </a:rPr>
              <a:t>Get an insight into what classroom life is like.</a:t>
            </a:r>
          </a:p>
          <a:p>
            <a:pPr eaLnBrk="1" hangingPunct="1"/>
            <a:r>
              <a:rPr lang="en-GB" altLang="en-US" sz="3000" dirty="0">
                <a:latin typeface="SassoonPrimary" panose="020B0500000000000000" pitchFamily="34" charset="0"/>
              </a:rPr>
              <a:t>Be assured that your child is learning and is safe and happy.</a:t>
            </a:r>
          </a:p>
          <a:p>
            <a:endParaRPr lang="en-GB" dirty="0"/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84D259A-322C-4D47-8022-4E427B292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734832" y="4969066"/>
            <a:ext cx="4722335" cy="1888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CC3787-B911-47CF-9F7A-763167E861AA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1" t="36692" r="31442" b="48690"/>
          <a:stretch/>
        </p:blipFill>
        <p:spPr bwMode="auto">
          <a:xfrm>
            <a:off x="9524999" y="182891"/>
            <a:ext cx="2538983" cy="2084060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619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04201"/>
          </a:xfrm>
        </p:spPr>
        <p:txBody>
          <a:bodyPr>
            <a:normAutofit/>
          </a:bodyPr>
          <a:lstStyle/>
          <a:p>
            <a:pPr algn="ctr"/>
            <a:r>
              <a:rPr lang="en-GB" altLang="en-US" sz="7200" dirty="0">
                <a:solidFill>
                  <a:srgbClr val="00B050"/>
                </a:solidFill>
                <a:latin typeface="SassoonPrimary" panose="020B0500000000000000" pitchFamily="34" charset="0"/>
              </a:rPr>
              <a:t>Our Classroom</a:t>
            </a:r>
            <a:endParaRPr lang="en-GB" sz="7200" dirty="0"/>
          </a:p>
        </p:txBody>
      </p:sp>
      <p:sp>
        <p:nvSpPr>
          <p:cNvPr id="5" name="Rectangle 4"/>
          <p:cNvSpPr/>
          <p:nvPr/>
        </p:nvSpPr>
        <p:spPr>
          <a:xfrm>
            <a:off x="1201003" y="1064525"/>
            <a:ext cx="10152797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3000" dirty="0">
                <a:latin typeface="SassoonPrimary" panose="020B0500000000000000" pitchFamily="34" charset="0"/>
              </a:rPr>
              <a:t>We still have lots of safety measures in place to help keep us all safe.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3000" dirty="0">
                <a:latin typeface="SassoonPrimary" panose="020B0500000000000000" pitchFamily="34" charset="0"/>
              </a:rPr>
              <a:t>Our P2 classroom is our safe bubble.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3000" dirty="0">
                <a:latin typeface="SassoonPrimary" panose="020B0500000000000000" pitchFamily="34" charset="0"/>
              </a:rPr>
              <a:t>We still try to keep a safe distance as much as possible from other adults and children not in our class bubble.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3000" dirty="0">
                <a:latin typeface="SassoonPrimary" panose="020B0500000000000000" pitchFamily="34" charset="0"/>
              </a:rPr>
              <a:t>We wash and sanitise our hands regularly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3000" dirty="0">
                <a:latin typeface="SassoonPrimary" panose="020B0500000000000000" pitchFamily="34" charset="0"/>
              </a:rPr>
              <a:t>We keep smiling!</a:t>
            </a:r>
          </a:p>
          <a:p>
            <a:endParaRPr lang="en-GB" altLang="en-US" dirty="0">
              <a:latin typeface="SassoonPrimary" panose="020B0500000000000000" pitchFamily="34" charset="0"/>
            </a:endParaRPr>
          </a:p>
          <a:p>
            <a:endParaRPr lang="en-GB" altLang="en-US" dirty="0">
              <a:latin typeface="SassoonPrimary" panose="020B0500000000000000" pitchFamily="34" charset="0"/>
            </a:endParaRPr>
          </a:p>
        </p:txBody>
      </p:sp>
      <p:pic>
        <p:nvPicPr>
          <p:cNvPr id="9" name="Picture 8" descr="Free Stock Photo 9488 smiling kids faces | freeimagesliv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2" y="4462793"/>
            <a:ext cx="2395208" cy="2395208"/>
          </a:xfrm>
          <a:prstGeom prst="rect">
            <a:avLst/>
          </a:prstGeom>
        </p:spPr>
      </p:pic>
      <p:pic>
        <p:nvPicPr>
          <p:cNvPr id="14" name="Content Placeholder 13" descr="A person taking a selfie&#10;&#10;Description automatically generated with medium confidence">
            <a:extLst>
              <a:ext uri="{FF2B5EF4-FFF2-40B4-BE49-F238E27FC236}">
                <a16:creationId xmlns:a16="http://schemas.microsoft.com/office/drawing/2014/main" id="{4ADE0C59-8C77-4286-B325-6B22A7DDC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18722" y="3426746"/>
            <a:ext cx="3385826" cy="2539369"/>
          </a:xfrm>
        </p:spPr>
      </p:pic>
      <p:pic>
        <p:nvPicPr>
          <p:cNvPr id="4" name="Picture 3" descr="A picture containing text, person, person, indoor&#10;&#10;Description automatically generated">
            <a:extLst>
              <a:ext uri="{FF2B5EF4-FFF2-40B4-BE49-F238E27FC236}">
                <a16:creationId xmlns:a16="http://schemas.microsoft.com/office/drawing/2014/main" id="{29B4705C-3804-468F-A64C-D91DF7B8E4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966"/>
          <a:stretch/>
        </p:blipFill>
        <p:spPr>
          <a:xfrm>
            <a:off x="3470928" y="4329829"/>
            <a:ext cx="2146321" cy="2432548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3883056-B110-422C-BF1C-1C3B7509A6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rcRect b="9659"/>
          <a:stretch/>
        </p:blipFill>
        <p:spPr>
          <a:xfrm>
            <a:off x="6277401" y="3974974"/>
            <a:ext cx="2672507" cy="241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2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"/>
            <a:ext cx="10515600" cy="1189821"/>
          </a:xfrm>
        </p:spPr>
        <p:txBody>
          <a:bodyPr/>
          <a:lstStyle/>
          <a:p>
            <a:pPr algn="ctr" eaLnBrk="1" hangingPunct="1"/>
            <a:r>
              <a:rPr lang="en-GB" altLang="en-US" sz="7200" dirty="0">
                <a:solidFill>
                  <a:srgbClr val="00B050"/>
                </a:solidFill>
                <a:latin typeface="SassoonPrimary" panose="020B0500000000000000" pitchFamily="34" charset="0"/>
              </a:rPr>
              <a:t>Our Classroom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342728"/>
            <a:ext cx="10856623" cy="5104436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en-GB" altLang="en-US" sz="3000" dirty="0">
              <a:latin typeface="SassoonPrimary" panose="020B0500000000000000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3000" dirty="0">
                <a:latin typeface="SassoonPrimary" panose="020B0500000000000000" pitchFamily="34" charset="0"/>
              </a:rPr>
              <a:t>Morning routine – </a:t>
            </a:r>
          </a:p>
          <a:p>
            <a:r>
              <a:rPr lang="en-GB" altLang="en-US" sz="3000" dirty="0">
                <a:latin typeface="SassoonPrimary" panose="020B0500000000000000" pitchFamily="34" charset="0"/>
              </a:rPr>
              <a:t>Hang jackets and school bag in the cloakroom </a:t>
            </a:r>
            <a:endParaRPr lang="en-GB" altLang="en-US" sz="3000" dirty="0" smtClean="0">
              <a:latin typeface="SassoonPrimary" panose="020B0500000000000000" pitchFamily="34" charset="0"/>
            </a:endParaRPr>
          </a:p>
          <a:p>
            <a:pPr marL="0" indent="0">
              <a:buNone/>
            </a:pPr>
            <a:r>
              <a:rPr lang="en-GB" altLang="en-US" sz="3000" dirty="0">
                <a:latin typeface="SassoonPrimary" panose="020B0500000000000000" pitchFamily="34" charset="0"/>
              </a:rPr>
              <a:t> </a:t>
            </a:r>
            <a:r>
              <a:rPr lang="en-GB" altLang="en-US" sz="3000" dirty="0" smtClean="0">
                <a:latin typeface="SassoonPrimary" panose="020B0500000000000000" pitchFamily="34" charset="0"/>
              </a:rPr>
              <a:t>  </a:t>
            </a:r>
            <a:r>
              <a:rPr lang="en-GB" altLang="en-US" sz="3000" dirty="0" smtClean="0">
                <a:latin typeface="SassoonPrimary" panose="020B0500000000000000" pitchFamily="34" charset="0"/>
              </a:rPr>
              <a:t>and </a:t>
            </a:r>
            <a:r>
              <a:rPr lang="en-GB" altLang="en-US" sz="3000" dirty="0" smtClean="0">
                <a:latin typeface="SassoonPrimary" panose="020B0500000000000000" pitchFamily="34" charset="0"/>
              </a:rPr>
              <a:t>bring </a:t>
            </a:r>
            <a:r>
              <a:rPr lang="en-GB" altLang="en-US" sz="3000" dirty="0">
                <a:latin typeface="SassoonPrimary" panose="020B0500000000000000" pitchFamily="34" charset="0"/>
              </a:rPr>
              <a:t>water bottles into the classroom.</a:t>
            </a:r>
          </a:p>
          <a:p>
            <a:r>
              <a:rPr lang="en-GB" altLang="en-US" sz="3000" dirty="0">
                <a:latin typeface="SassoonPrimary" panose="020B0500000000000000" pitchFamily="34" charset="0"/>
              </a:rPr>
              <a:t>Handwashing – This is repeated before and after each break too.</a:t>
            </a:r>
          </a:p>
          <a:p>
            <a:r>
              <a:rPr lang="en-GB" altLang="en-US" sz="3000" dirty="0">
                <a:latin typeface="SassoonPrimary" panose="020B0500000000000000" pitchFamily="34" charset="0"/>
              </a:rPr>
              <a:t>Morning Prayer</a:t>
            </a:r>
          </a:p>
          <a:p>
            <a:r>
              <a:rPr lang="en-GB" altLang="en-US" sz="3000" dirty="0">
                <a:latin typeface="SassoonPrimary" panose="020B0500000000000000" pitchFamily="34" charset="0"/>
              </a:rPr>
              <a:t>Water bottles on names on desk</a:t>
            </a:r>
          </a:p>
          <a:p>
            <a:pPr eaLnBrk="1" hangingPunct="1"/>
            <a:r>
              <a:rPr lang="en-GB" altLang="en-US" sz="3000" dirty="0">
                <a:latin typeface="SassoonPrimary" panose="020B0500000000000000" pitchFamily="34" charset="0"/>
              </a:rPr>
              <a:t>Register and lunches </a:t>
            </a:r>
          </a:p>
          <a:p>
            <a:r>
              <a:rPr lang="en-GB" altLang="en-US" sz="3000" dirty="0">
                <a:latin typeface="SassoonPrimary" panose="020B0500000000000000" pitchFamily="34" charset="0"/>
              </a:rPr>
              <a:t>Hand in homework (Friday)</a:t>
            </a:r>
          </a:p>
          <a:p>
            <a:pPr eaLnBrk="1" hangingPunct="1"/>
            <a:endParaRPr lang="en-GB" altLang="en-US" dirty="0">
              <a:latin typeface="SassoonPrimary" panose="020B0500000000000000" pitchFamily="34" charset="0"/>
            </a:endParaRPr>
          </a:p>
          <a:p>
            <a:pPr eaLnBrk="1" hangingPunct="1"/>
            <a:endParaRPr lang="en-GB" altLang="en-US" dirty="0">
              <a:latin typeface="Berlin Sans FB" panose="020E0602020502020306" pitchFamily="34" charset="0"/>
            </a:endParaRPr>
          </a:p>
          <a:p>
            <a:pPr eaLnBrk="1" hangingPunct="1"/>
            <a:endParaRPr lang="en-GB" altLang="en-US" dirty="0">
              <a:latin typeface="Berlin Sans FB" panose="020E0602020502020306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04AAFB68-8D71-4B4B-AD07-3982F33EFD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77808" y="71879"/>
            <a:ext cx="1459923" cy="1431499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686EEC-8F94-4793-84B9-CFFC1BB4DD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 b="12296"/>
          <a:stretch/>
        </p:blipFill>
        <p:spPr>
          <a:xfrm>
            <a:off x="7012460" y="4751968"/>
            <a:ext cx="2133659" cy="1659220"/>
          </a:xfrm>
          <a:prstGeom prst="rect">
            <a:avLst/>
          </a:prstGeom>
        </p:spPr>
      </p:pic>
      <p:pic>
        <p:nvPicPr>
          <p:cNvPr id="5" name="Picture 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6113425-1EFF-4997-81A3-A08450F14E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518129" y="4724328"/>
            <a:ext cx="2336378" cy="1714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9EF895-909C-46C6-87A4-41ED58AEA210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5" t="23798" b="16090"/>
          <a:stretch/>
        </p:blipFill>
        <p:spPr bwMode="auto">
          <a:xfrm rot="5400000">
            <a:off x="9250260" y="470589"/>
            <a:ext cx="3162640" cy="2365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359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1886" y="61938"/>
            <a:ext cx="10961914" cy="17063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GB" altLang="en-US" sz="7200" dirty="0">
                <a:solidFill>
                  <a:srgbClr val="00B050"/>
                </a:solidFill>
                <a:latin typeface="SassoonPrimary" panose="020B0500000000000000" pitchFamily="34" charset="0"/>
              </a:rPr>
              <a:t>Promoting Positive Behaviour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8575" y="1576774"/>
            <a:ext cx="8229600" cy="4750413"/>
          </a:xfrm>
        </p:spPr>
        <p:txBody>
          <a:bodyPr>
            <a:normAutofit fontScale="92500" lnSpcReduction="10000"/>
          </a:bodyPr>
          <a:lstStyle/>
          <a:p>
            <a:r>
              <a:rPr lang="en-GB" altLang="en-US" sz="3600" dirty="0">
                <a:latin typeface="SassoonPrimary" panose="020B0500000000000000" pitchFamily="34" charset="0"/>
              </a:rPr>
              <a:t>The St. Mark’s Way </a:t>
            </a:r>
          </a:p>
          <a:p>
            <a:r>
              <a:rPr lang="en-GB" altLang="en-US" sz="3600" dirty="0">
                <a:latin typeface="SassoonPrimary" panose="020B0500000000000000" pitchFamily="34" charset="0"/>
              </a:rPr>
              <a:t>Class Charter</a:t>
            </a:r>
          </a:p>
          <a:p>
            <a:r>
              <a:rPr lang="en-GB" altLang="en-US" sz="3600" dirty="0">
                <a:latin typeface="SassoonPrimary" panose="020B0500000000000000" pitchFamily="34" charset="0"/>
              </a:rPr>
              <a:t>Personal Points &amp; weekly winner</a:t>
            </a:r>
          </a:p>
          <a:p>
            <a:r>
              <a:rPr lang="en-GB" altLang="en-US" sz="3600" dirty="0">
                <a:latin typeface="SassoonPrimary" panose="020B0500000000000000" pitchFamily="34" charset="0"/>
              </a:rPr>
              <a:t>Group points &amp; Group of the Week</a:t>
            </a:r>
          </a:p>
          <a:p>
            <a:r>
              <a:rPr lang="en-GB" altLang="en-US" sz="3600" dirty="0">
                <a:latin typeface="SassoonPrimary" panose="020B0500000000000000" pitchFamily="34" charset="0"/>
              </a:rPr>
              <a:t>Star of the Day Award</a:t>
            </a:r>
          </a:p>
          <a:p>
            <a:r>
              <a:rPr lang="en-GB" altLang="en-US" sz="3600" dirty="0">
                <a:latin typeface="SassoonPrimary" panose="020B0500000000000000" pitchFamily="34" charset="0"/>
              </a:rPr>
              <a:t>Star Writer Awards each week</a:t>
            </a:r>
          </a:p>
          <a:p>
            <a:r>
              <a:rPr lang="en-GB" altLang="en-US" sz="3600" dirty="0">
                <a:latin typeface="SassoonPrimary" panose="020B0500000000000000" pitchFamily="34" charset="0"/>
              </a:rPr>
              <a:t>St Mark’s Marvels </a:t>
            </a:r>
            <a:endParaRPr lang="en-GB" altLang="en-US" sz="3600" dirty="0" smtClean="0">
              <a:latin typeface="SassoonPrimary" panose="020B0500000000000000" pitchFamily="34" charset="0"/>
            </a:endParaRPr>
          </a:p>
          <a:p>
            <a:r>
              <a:rPr lang="en-GB" altLang="en-US" sz="3600" dirty="0" smtClean="0">
                <a:latin typeface="SassoonPrimary" panose="020B0500000000000000" pitchFamily="34" charset="0"/>
              </a:rPr>
              <a:t>Head Teacher Awards</a:t>
            </a:r>
            <a:endParaRPr lang="en-GB" altLang="en-US" sz="3600" dirty="0">
              <a:latin typeface="SassoonPrimary" panose="020B0500000000000000" pitchFamily="34" charset="0"/>
            </a:endParaRPr>
          </a:p>
          <a:p>
            <a:r>
              <a:rPr lang="en-GB" altLang="en-US" sz="3600" dirty="0">
                <a:latin typeface="SassoonPrimary" panose="020B0500000000000000" pitchFamily="34" charset="0"/>
              </a:rPr>
              <a:t>Golden Time</a:t>
            </a:r>
          </a:p>
          <a:p>
            <a:pPr eaLnBrk="1" hangingPunct="1"/>
            <a:endParaRPr lang="en-GB" altLang="en-US" sz="3600" dirty="0">
              <a:latin typeface="SassoonPrimary" panose="020B0500000000000000" pitchFamily="34" charset="0"/>
            </a:endParaRPr>
          </a:p>
        </p:txBody>
      </p:sp>
      <p:pic>
        <p:nvPicPr>
          <p:cNvPr id="6149" name="Picture 7" descr="MM900336646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5" y="1102112"/>
            <a:ext cx="136842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307815D-B440-4C26-BDFF-5DF3B8FBDE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057932" y="4595523"/>
            <a:ext cx="2162785" cy="2162785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E061CA0-A734-4302-AF5B-66DBD8D529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87253" y="4224198"/>
            <a:ext cx="1714338" cy="2285784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41E6F48-9FB5-447C-B5E3-DFF197E6F9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188989" y="4692050"/>
            <a:ext cx="2867337" cy="19784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793831-ABC6-4AE8-B671-27E9EE22E9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504245" y="1385249"/>
            <a:ext cx="2336128" cy="15126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29052E-97AC-4006-80E6-46B304D5AED1}"/>
              </a:ext>
            </a:extLst>
          </p:cNvPr>
          <p:cNvSpPr txBox="1"/>
          <p:nvPr/>
        </p:nvSpPr>
        <p:spPr>
          <a:xfrm>
            <a:off x="120906" y="8258048"/>
            <a:ext cx="178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10" tooltip="http://sangregorio5aguilardecampoo.blogspot.com/2013_01_01_archive.html"/>
              </a:rPr>
              <a:t>This Photo</a:t>
            </a:r>
            <a:r>
              <a:rPr lang="en-GB" sz="900" dirty="0"/>
              <a:t> by Unknown Author is licensed under </a:t>
            </a:r>
            <a:r>
              <a:rPr lang="en-GB" sz="900" dirty="0">
                <a:hlinkClick r:id="rId11" tooltip="https://creativecommons.org/licenses/by-nc-sa/3.0/"/>
              </a:rPr>
              <a:t>CC BY-SA-NC</a:t>
            </a:r>
            <a:endParaRPr lang="en-GB" sz="900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087AB97-BC83-4D60-9CD9-A76D5BF7DA3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" t="31707" r="5056" b="29130"/>
          <a:stretch/>
        </p:blipFill>
        <p:spPr>
          <a:xfrm rot="5400000">
            <a:off x="7837379" y="2396919"/>
            <a:ext cx="6257883" cy="196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6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60563" y="-209320"/>
            <a:ext cx="8229600" cy="1421375"/>
          </a:xfrm>
        </p:spPr>
        <p:txBody>
          <a:bodyPr/>
          <a:lstStyle/>
          <a:p>
            <a:pPr algn="ctr" eaLnBrk="1" hangingPunct="1"/>
            <a:r>
              <a:rPr lang="en-GB" altLang="en-US" sz="7200" dirty="0">
                <a:solidFill>
                  <a:srgbClr val="00B050"/>
                </a:solidFill>
                <a:latin typeface="SassoonPrimary" panose="020B0500000000000000" pitchFamily="34" charset="0"/>
              </a:rPr>
              <a:t>Numeracy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43844" y="1212055"/>
            <a:ext cx="8331389" cy="4433890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endParaRPr lang="en-GB" altLang="en-US" dirty="0">
              <a:latin typeface="SassoonPrimary" panose="020B0500000000000000" pitchFamily="34" charset="0"/>
            </a:endParaRPr>
          </a:p>
          <a:p>
            <a:pPr eaLnBrk="1" hangingPunct="1">
              <a:defRPr/>
            </a:pPr>
            <a:r>
              <a:rPr lang="en-GB" altLang="en-US" dirty="0">
                <a:latin typeface="SassoonPrimary" panose="020B0500000000000000" pitchFamily="34" charset="0"/>
              </a:rPr>
              <a:t>Lots of Revision</a:t>
            </a:r>
          </a:p>
          <a:p>
            <a:pPr>
              <a:defRPr/>
            </a:pPr>
            <a:r>
              <a:rPr lang="en-GB" altLang="en-US" dirty="0">
                <a:latin typeface="SassoonPrimary" panose="020B0500000000000000" pitchFamily="34" charset="0"/>
              </a:rPr>
              <a:t>Lots of interactive activities and games</a:t>
            </a:r>
          </a:p>
          <a:p>
            <a:pPr>
              <a:defRPr/>
            </a:pPr>
            <a:r>
              <a:rPr lang="en-GB" altLang="en-US" dirty="0">
                <a:latin typeface="SassoonPrimary" panose="020B0500000000000000" pitchFamily="34" charset="0"/>
              </a:rPr>
              <a:t>Number work: counting aloud, numbers before, after, in-between, ordering, sequencing, patterns, number names, addition &amp; subtraction</a:t>
            </a:r>
          </a:p>
          <a:p>
            <a:pPr>
              <a:defRPr/>
            </a:pPr>
            <a:r>
              <a:rPr lang="en-GB" altLang="en-US" dirty="0">
                <a:latin typeface="SassoonPrimary" panose="020B0500000000000000" pitchFamily="34" charset="0"/>
              </a:rPr>
              <a:t>Using concrete materials</a:t>
            </a:r>
          </a:p>
          <a:p>
            <a:pPr>
              <a:defRPr/>
            </a:pPr>
            <a:r>
              <a:rPr lang="en-GB" altLang="en-US" dirty="0">
                <a:latin typeface="SassoonPrimary" panose="020B0500000000000000" pitchFamily="34" charset="0"/>
              </a:rPr>
              <a:t>Using Technology/I-Pads</a:t>
            </a:r>
          </a:p>
          <a:p>
            <a:pPr eaLnBrk="1" hangingPunct="1">
              <a:defRPr/>
            </a:pPr>
            <a:r>
              <a:rPr lang="en-GB" altLang="en-US" dirty="0">
                <a:latin typeface="SassoonPrimary" panose="020B0500000000000000" pitchFamily="34" charset="0"/>
              </a:rPr>
              <a:t>Independent follow up tasks</a:t>
            </a:r>
          </a:p>
          <a:p>
            <a:pPr eaLnBrk="1" hangingPunct="1">
              <a:defRPr/>
            </a:pPr>
            <a:r>
              <a:rPr lang="en-GB" altLang="en-US" dirty="0">
                <a:latin typeface="SassoonPrimary" panose="020B0500000000000000" pitchFamily="34" charset="0"/>
              </a:rPr>
              <a:t>Outdoor Learning </a:t>
            </a:r>
          </a:p>
          <a:p>
            <a:pPr eaLnBrk="1" hangingPunct="1">
              <a:defRPr/>
            </a:pPr>
            <a:endParaRPr lang="en-GB" altLang="en-US" dirty="0">
              <a:latin typeface="SassoonPrimary" panose="020B0500000000000000" pitchFamily="34" charset="0"/>
            </a:endParaRPr>
          </a:p>
        </p:txBody>
      </p:sp>
      <p:pic>
        <p:nvPicPr>
          <p:cNvPr id="7174" name="Picture 11" descr="MM90017830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5805488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2" descr="MM900178297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5805488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5" descr="MM900178298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5805488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6" descr="MM900178299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5805488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8" descr="MM900178301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5805488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9" descr="MM900178296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5805488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48C82F-75DE-4324-888B-D8EEFE627FB1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1" r="8414"/>
          <a:stretch/>
        </p:blipFill>
        <p:spPr bwMode="auto">
          <a:xfrm rot="5400000">
            <a:off x="9498869" y="-1270"/>
            <a:ext cx="2413000" cy="27457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5FD353-CAEE-4E2D-90BA-4BECB2D2B11B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8" r="39763"/>
          <a:stretch/>
        </p:blipFill>
        <p:spPr bwMode="auto">
          <a:xfrm rot="5400000">
            <a:off x="-50506" y="149580"/>
            <a:ext cx="2460064" cy="23185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A9A1D0-556D-4B53-8D98-94770108D6C6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8" r="3237"/>
          <a:stretch/>
        </p:blipFill>
        <p:spPr bwMode="auto">
          <a:xfrm rot="5400000">
            <a:off x="-61728" y="4166668"/>
            <a:ext cx="2420862" cy="2190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91A181-ACE9-4EF1-9D2B-1130ABE2C269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36692" y="4134784"/>
            <a:ext cx="3089831" cy="2254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164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60564" y="-114300"/>
            <a:ext cx="8229600" cy="1590675"/>
          </a:xfrm>
        </p:spPr>
        <p:txBody>
          <a:bodyPr/>
          <a:lstStyle/>
          <a:p>
            <a:pPr algn="ctr" eaLnBrk="1" hangingPunct="1"/>
            <a:r>
              <a:rPr lang="en-GB" altLang="en-US" sz="7200" dirty="0">
                <a:solidFill>
                  <a:srgbClr val="00B050"/>
                </a:solidFill>
                <a:latin typeface="SassoonPrimary" panose="020B0500000000000000" pitchFamily="34" charset="0"/>
              </a:rPr>
              <a:t>  Numeracy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4421" y="1645920"/>
            <a:ext cx="8547492" cy="4159569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GB" altLang="en-US" dirty="0">
                <a:solidFill>
                  <a:srgbClr val="00B050"/>
                </a:solidFill>
                <a:latin typeface="SassoonPrimary" panose="020B0500000000000000" pitchFamily="34" charset="0"/>
              </a:rPr>
              <a:t>Some ideas for home…….</a:t>
            </a:r>
          </a:p>
          <a:p>
            <a:pPr marL="0" indent="0">
              <a:buNone/>
              <a:defRPr/>
            </a:pPr>
            <a:endParaRPr lang="en-GB" altLang="en-US" dirty="0">
              <a:solidFill>
                <a:srgbClr val="00B050"/>
              </a:solidFill>
              <a:latin typeface="SassoonPrimary" panose="020B0500000000000000" pitchFamily="34" charset="0"/>
            </a:endParaRPr>
          </a:p>
          <a:p>
            <a:pPr eaLnBrk="1" hangingPunct="1">
              <a:defRPr/>
            </a:pPr>
            <a:r>
              <a:rPr lang="en-GB" altLang="en-US" sz="3000" dirty="0">
                <a:latin typeface="SassoonPrimary" panose="020B0500000000000000" pitchFamily="34" charset="0"/>
              </a:rPr>
              <a:t>Count, sort, order numbers/objects.</a:t>
            </a:r>
          </a:p>
          <a:p>
            <a:pPr eaLnBrk="1" hangingPunct="1">
              <a:defRPr/>
            </a:pPr>
            <a:r>
              <a:rPr lang="en-GB" altLang="en-US" sz="3000" dirty="0">
                <a:latin typeface="SassoonPrimary" panose="020B0500000000000000" pitchFamily="34" charset="0"/>
              </a:rPr>
              <a:t>Time, days of week and months of the year.</a:t>
            </a:r>
          </a:p>
          <a:p>
            <a:pPr eaLnBrk="1" hangingPunct="1">
              <a:defRPr/>
            </a:pPr>
            <a:r>
              <a:rPr lang="en-GB" altLang="en-US" sz="3000" dirty="0">
                <a:latin typeface="SassoonPrimary" panose="020B0500000000000000" pitchFamily="34" charset="0"/>
              </a:rPr>
              <a:t>2D and 3D shape.</a:t>
            </a:r>
          </a:p>
          <a:p>
            <a:pPr eaLnBrk="1" hangingPunct="1">
              <a:defRPr/>
            </a:pPr>
            <a:r>
              <a:rPr lang="en-GB" altLang="en-US" sz="3000" dirty="0">
                <a:latin typeface="SassoonPrimary" panose="020B0500000000000000" pitchFamily="34" charset="0"/>
              </a:rPr>
              <a:t>TOPMARKS website for interactive games</a:t>
            </a:r>
          </a:p>
          <a:p>
            <a:pPr eaLnBrk="1" hangingPunct="1">
              <a:defRPr/>
            </a:pPr>
            <a:r>
              <a:rPr lang="en-GB" altLang="en-US" sz="3000" dirty="0">
                <a:latin typeface="SassoonPrimary" panose="020B0500000000000000" pitchFamily="34" charset="0"/>
              </a:rPr>
              <a:t>Education City </a:t>
            </a:r>
          </a:p>
        </p:txBody>
      </p:sp>
      <p:pic>
        <p:nvPicPr>
          <p:cNvPr id="8198" name="Picture 11" descr="MM90017830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5805488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2" descr="MM900178297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5805488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5" descr="MM900178298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5805488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 descr="MM900178299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5805488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8" descr="MM900178301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5805488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9" descr="MM900178296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5805488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8C011F3C-9D84-4DC1-ABDB-473F4A5699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65538" y="350019"/>
            <a:ext cx="3390052" cy="1067598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D03CC24-264F-4F3D-B5F8-6DB36DC458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202371" y="477603"/>
            <a:ext cx="2381250" cy="1590675"/>
          </a:xfrm>
          <a:prstGeom prst="rect">
            <a:avLst/>
          </a:prstGeom>
        </p:spPr>
      </p:pic>
      <p:pic>
        <p:nvPicPr>
          <p:cNvPr id="12" name="Picture 11" descr="A close up of a computer&#10;&#10;Description automatically generated">
            <a:extLst>
              <a:ext uri="{FF2B5EF4-FFF2-40B4-BE49-F238E27FC236}">
                <a16:creationId xmlns:a16="http://schemas.microsoft.com/office/drawing/2014/main" id="{4636CA32-7B62-40BB-8C39-640312E1058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rcRect b="2754"/>
          <a:stretch/>
        </p:blipFill>
        <p:spPr>
          <a:xfrm>
            <a:off x="103782" y="5230140"/>
            <a:ext cx="1886168" cy="15866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503CE7-1CA5-40DB-A269-46C712744C61}"/>
              </a:ext>
            </a:extLst>
          </p:cNvPr>
          <p:cNvSpPr txBox="1"/>
          <p:nvPr/>
        </p:nvSpPr>
        <p:spPr>
          <a:xfrm flipV="1">
            <a:off x="669314" y="5138739"/>
            <a:ext cx="60283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#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0D35AE-8F17-4D4D-98D5-B55C8A3049A8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89010" y="2915297"/>
            <a:ext cx="3450149" cy="2330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366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4"/>
            <a:ext cx="10515600" cy="1636671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GB" altLang="en-US" sz="7200" dirty="0">
                <a:solidFill>
                  <a:srgbClr val="00B050"/>
                </a:solidFill>
                <a:latin typeface="SassoonPrimary" panose="020B0500000000000000" pitchFamily="34" charset="0"/>
              </a:rPr>
              <a:t>Literacy</a:t>
            </a:r>
            <a:br>
              <a:rPr lang="en-GB" altLang="en-US" sz="7200" dirty="0">
                <a:solidFill>
                  <a:srgbClr val="00B050"/>
                </a:solidFill>
                <a:latin typeface="SassoonPrimary" panose="020B0500000000000000" pitchFamily="34" charset="0"/>
              </a:rPr>
            </a:br>
            <a:r>
              <a:rPr lang="en-GB" altLang="en-US" sz="7200" dirty="0">
                <a:solidFill>
                  <a:srgbClr val="00B050"/>
                </a:solidFill>
                <a:latin typeface="SassoonPrimary" panose="020B0500000000000000" pitchFamily="34" charset="0"/>
              </a:rPr>
              <a:t>Phonemes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050256"/>
            <a:ext cx="10515600" cy="4694927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GB" altLang="en-US" sz="3200" dirty="0">
                <a:latin typeface="SassoonPrimary" panose="020B0500000000000000" pitchFamily="34" charset="0"/>
              </a:rPr>
              <a:t>Revision of initial sounds </a:t>
            </a:r>
          </a:p>
          <a:p>
            <a:pPr eaLnBrk="1" hangingPunct="1">
              <a:defRPr/>
            </a:pPr>
            <a:r>
              <a:rPr lang="en-GB" altLang="en-US" sz="3200" dirty="0">
                <a:latin typeface="SassoonPrimary" panose="020B0500000000000000" pitchFamily="34" charset="0"/>
              </a:rPr>
              <a:t>Phonemes and Common Words</a:t>
            </a:r>
          </a:p>
          <a:p>
            <a:pPr eaLnBrk="1" hangingPunct="1">
              <a:defRPr/>
            </a:pPr>
            <a:r>
              <a:rPr lang="en-GB" altLang="en-US" sz="3200" dirty="0">
                <a:latin typeface="SassoonPrimary" panose="020B0500000000000000" pitchFamily="34" charset="0"/>
              </a:rPr>
              <a:t>Weekly sounds - children will learn to read </a:t>
            </a:r>
            <a:endParaRPr lang="en-GB" altLang="en-US" sz="3200" dirty="0" smtClean="0">
              <a:latin typeface="SassoonPrimary" panose="020B0500000000000000" pitchFamily="34" charset="0"/>
            </a:endParaRPr>
          </a:p>
          <a:p>
            <a:pPr eaLnBrk="1" hangingPunct="1">
              <a:defRPr/>
            </a:pPr>
            <a:r>
              <a:rPr lang="en-GB" altLang="en-US" sz="3200" dirty="0" smtClean="0">
                <a:latin typeface="SassoonPrimary" panose="020B0500000000000000" pitchFamily="34" charset="0"/>
              </a:rPr>
              <a:t>and spell </a:t>
            </a:r>
            <a:r>
              <a:rPr lang="en-GB" altLang="en-US" sz="3200" dirty="0">
                <a:latin typeface="SassoonPrimary" panose="020B0500000000000000" pitchFamily="34" charset="0"/>
              </a:rPr>
              <a:t>a</a:t>
            </a:r>
            <a:r>
              <a:rPr lang="en-GB" altLang="en-US" sz="3200" dirty="0" smtClean="0">
                <a:latin typeface="SassoonPrimary" panose="020B0500000000000000" pitchFamily="34" charset="0"/>
              </a:rPr>
              <a:t> </a:t>
            </a:r>
            <a:r>
              <a:rPr lang="en-GB" altLang="en-US" sz="3200" dirty="0">
                <a:latin typeface="SassoonPrimary" panose="020B0500000000000000" pitchFamily="34" charset="0"/>
              </a:rPr>
              <a:t>new phoneme each week</a:t>
            </a:r>
          </a:p>
          <a:p>
            <a:pPr eaLnBrk="1" hangingPunct="1">
              <a:defRPr/>
            </a:pPr>
            <a:r>
              <a:rPr lang="en-GB" altLang="en-US" sz="3200" dirty="0">
                <a:latin typeface="SassoonPrimary" panose="020B0500000000000000" pitchFamily="34" charset="0"/>
              </a:rPr>
              <a:t>Active approaches – games, magnetic letters, whiteboards, show me boards, interactive tasks</a:t>
            </a:r>
          </a:p>
          <a:p>
            <a:pPr eaLnBrk="1" hangingPunct="1">
              <a:defRPr/>
            </a:pPr>
            <a:r>
              <a:rPr lang="en-GB" altLang="en-US" sz="3200" dirty="0">
                <a:latin typeface="SassoonPrimary" panose="020B0500000000000000" pitchFamily="34" charset="0"/>
              </a:rPr>
              <a:t>Five finger rule</a:t>
            </a:r>
          </a:p>
          <a:p>
            <a:pPr eaLnBrk="1" hangingPunct="1">
              <a:defRPr/>
            </a:pPr>
            <a:r>
              <a:rPr lang="en-GB" altLang="en-US" sz="3200" dirty="0">
                <a:latin typeface="SassoonPrimary" panose="020B0500000000000000" pitchFamily="34" charset="0"/>
              </a:rPr>
              <a:t>Blending sounds to attack words </a:t>
            </a:r>
            <a:endParaRPr lang="en-GB" altLang="en-US" sz="3200" dirty="0">
              <a:solidFill>
                <a:schemeClr val="tx2"/>
              </a:solidFill>
              <a:latin typeface="SassoonPrimary" panose="020B0500000000000000" pitchFamily="34" charset="0"/>
            </a:endParaRPr>
          </a:p>
          <a:p>
            <a:pPr eaLnBrk="1" hangingPunct="1">
              <a:defRPr/>
            </a:pPr>
            <a:r>
              <a:rPr lang="en-GB" altLang="en-US" sz="3200" dirty="0">
                <a:latin typeface="SassoonPrimary" panose="020B0500000000000000" pitchFamily="34" charset="0"/>
              </a:rPr>
              <a:t>New common words every week</a:t>
            </a:r>
          </a:p>
          <a:p>
            <a:pPr eaLnBrk="1" hangingPunct="1">
              <a:defRPr/>
            </a:pPr>
            <a:r>
              <a:rPr lang="en-GB" altLang="en-US" sz="3200" dirty="0">
                <a:latin typeface="SassoonPrimary" panose="020B0500000000000000" pitchFamily="34" charset="0"/>
              </a:rPr>
              <a:t>Use of Technology/I-Pads</a:t>
            </a:r>
          </a:p>
          <a:p>
            <a:pPr marL="0" indent="0">
              <a:buNone/>
              <a:defRPr/>
            </a:pPr>
            <a:endParaRPr lang="en-GB" altLang="en-US" dirty="0">
              <a:latin typeface="Berlin Sans FB" pitchFamily="34" charset="0"/>
            </a:endParaRPr>
          </a:p>
        </p:txBody>
      </p:sp>
      <p:pic>
        <p:nvPicPr>
          <p:cNvPr id="9221" name="Picture 5" descr="jolly-phon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376" y="137275"/>
            <a:ext cx="1119187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8" descr="MM900283273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85" y="316663"/>
            <a:ext cx="8096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9" descr="MM90028327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2" y="316663"/>
            <a:ext cx="8096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0" descr="MM900283275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139" y="316663"/>
            <a:ext cx="8096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2CC988D-D5DE-462E-AAF4-C7795A8DDC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46557" y="530039"/>
            <a:ext cx="3725459" cy="2794095"/>
          </a:xfrm>
          <a:prstGeom prst="rect">
            <a:avLst/>
          </a:prstGeom>
        </p:spPr>
      </p:pic>
      <p:pic>
        <p:nvPicPr>
          <p:cNvPr id="12" name="Picture 11" descr="A picture containing text, indoor, person, room&#10;&#10;Description automatically generated">
            <a:extLst>
              <a:ext uri="{FF2B5EF4-FFF2-40B4-BE49-F238E27FC236}">
                <a16:creationId xmlns:a16="http://schemas.microsoft.com/office/drawing/2014/main" id="{7B52EBEF-AF96-4250-857A-657AA37F40B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" t="40318" r="11125" b="5254"/>
          <a:stretch/>
        </p:blipFill>
        <p:spPr>
          <a:xfrm>
            <a:off x="6956848" y="4763386"/>
            <a:ext cx="2944069" cy="1446345"/>
          </a:xfrm>
          <a:prstGeom prst="rect">
            <a:avLst/>
          </a:prstGeom>
        </p:spPr>
      </p:pic>
      <p:pic>
        <p:nvPicPr>
          <p:cNvPr id="14" name="Picture 1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82AB569-8D81-4130-91A5-3EE9DCD3A2E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8"/>
          <a:stretch/>
        </p:blipFill>
        <p:spPr>
          <a:xfrm rot="5400000">
            <a:off x="9830131" y="4428228"/>
            <a:ext cx="2373008" cy="200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5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403761"/>
            <a:ext cx="10515600" cy="181590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GB" altLang="en-US" sz="7200" dirty="0">
                <a:solidFill>
                  <a:srgbClr val="00B050"/>
                </a:solidFill>
                <a:latin typeface="SassoonPrimary" panose="020B0500000000000000" pitchFamily="34" charset="0"/>
              </a:rPr>
              <a:t>Reading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901619"/>
            <a:ext cx="10299915" cy="6045446"/>
          </a:xfrm>
        </p:spPr>
        <p:txBody>
          <a:bodyPr>
            <a:noAutofit/>
          </a:bodyPr>
          <a:lstStyle/>
          <a:p>
            <a:r>
              <a:rPr lang="en-GB" altLang="en-US" sz="3000" dirty="0">
                <a:latin typeface="SassoonPrimary" panose="020B0500000000000000" pitchFamily="34" charset="0"/>
              </a:rPr>
              <a:t>Common words / Phoneme  - please practise every night</a:t>
            </a:r>
          </a:p>
          <a:p>
            <a:pPr eaLnBrk="1" hangingPunct="1"/>
            <a:r>
              <a:rPr lang="en-GB" altLang="en-US" sz="3000" dirty="0">
                <a:latin typeface="SassoonPrimary" panose="020B0500000000000000" pitchFamily="34" charset="0"/>
              </a:rPr>
              <a:t>Reading books – weekly</a:t>
            </a:r>
          </a:p>
          <a:p>
            <a:pPr eaLnBrk="1" hangingPunct="1"/>
            <a:r>
              <a:rPr lang="en-GB" altLang="en-US" sz="3000" dirty="0">
                <a:latin typeface="SassoonPrimary" panose="020B0500000000000000" pitchFamily="34" charset="0"/>
              </a:rPr>
              <a:t>Reciprocal reading</a:t>
            </a:r>
          </a:p>
          <a:p>
            <a:pPr eaLnBrk="1" hangingPunct="1"/>
            <a:r>
              <a:rPr lang="en-GB" altLang="en-US" sz="3000" dirty="0">
                <a:latin typeface="SassoonPrimary" panose="020B0500000000000000" pitchFamily="34" charset="0"/>
              </a:rPr>
              <a:t>Class Library and School Library/Reading Cloud</a:t>
            </a:r>
          </a:p>
          <a:p>
            <a:pPr eaLnBrk="1" hangingPunct="1"/>
            <a:r>
              <a:rPr lang="en-GB" altLang="en-US" sz="3000" dirty="0">
                <a:latin typeface="SassoonPrimary" panose="020B0500000000000000" pitchFamily="34" charset="0"/>
              </a:rPr>
              <a:t>Pie Corbett Class books – currently reading ‘Animal Stories’</a:t>
            </a:r>
          </a:p>
          <a:p>
            <a:pPr eaLnBrk="1" hangingPunct="1"/>
            <a:r>
              <a:rPr lang="en-GB" altLang="en-US" sz="3000" dirty="0">
                <a:latin typeface="SassoonPrimary" panose="020B0500000000000000" pitchFamily="34" charset="0"/>
              </a:rPr>
              <a:t>E.R.I.C. </a:t>
            </a:r>
            <a:r>
              <a:rPr lang="en-GB" altLang="en-US" sz="3000" dirty="0" smtClean="0">
                <a:latin typeface="SassoonPrimary" panose="020B0500000000000000" pitchFamily="34" charset="0"/>
              </a:rPr>
              <a:t>Time (Everyone Reading in Class)</a:t>
            </a:r>
            <a:endParaRPr lang="en-GB" altLang="en-US" sz="3000" dirty="0">
              <a:latin typeface="SassoonPrimary" panose="020B0500000000000000" pitchFamily="34" charset="0"/>
            </a:endParaRPr>
          </a:p>
          <a:p>
            <a:pPr eaLnBrk="1" hangingPunct="1"/>
            <a:r>
              <a:rPr lang="en-GB" altLang="en-US" sz="3000" dirty="0">
                <a:latin typeface="SassoonPrimary" panose="020B0500000000000000" pitchFamily="34" charset="0"/>
              </a:rPr>
              <a:t>Active approaches –word </a:t>
            </a:r>
          </a:p>
          <a:p>
            <a:pPr marL="0" indent="0" eaLnBrk="1" hangingPunct="1">
              <a:buNone/>
            </a:pPr>
            <a:r>
              <a:rPr lang="en-GB" altLang="en-US" sz="3000" dirty="0" smtClean="0">
                <a:latin typeface="SassoonPrimary" panose="020B0500000000000000" pitchFamily="34" charset="0"/>
              </a:rPr>
              <a:t>   matching </a:t>
            </a:r>
            <a:r>
              <a:rPr lang="en-GB" altLang="en-US" sz="3000" dirty="0">
                <a:latin typeface="SassoonPrimary" panose="020B0500000000000000" pitchFamily="34" charset="0"/>
              </a:rPr>
              <a:t>and sentence building</a:t>
            </a:r>
          </a:p>
          <a:p>
            <a:pPr eaLnBrk="1" hangingPunct="1"/>
            <a:r>
              <a:rPr lang="en-GB" altLang="en-US" sz="3000" dirty="0">
                <a:latin typeface="SassoonPrimary" panose="020B0500000000000000" pitchFamily="34" charset="0"/>
              </a:rPr>
              <a:t>Word attack strategies</a:t>
            </a:r>
          </a:p>
          <a:p>
            <a:pPr eaLnBrk="1" hangingPunct="1"/>
            <a:r>
              <a:rPr lang="en-GB" altLang="en-US" sz="3000" dirty="0">
                <a:latin typeface="SassoonPrimary" panose="020B0500000000000000" pitchFamily="34" charset="0"/>
              </a:rPr>
              <a:t>Games and interactive activities and tasks</a:t>
            </a:r>
          </a:p>
        </p:txBody>
      </p:sp>
      <p:sp>
        <p:nvSpPr>
          <p:cNvPr id="10244" name="AutoShape 5" descr="2Q=="/>
          <p:cNvSpPr>
            <a:spLocks noChangeAspect="1" noChangeArrowheads="1"/>
          </p:cNvSpPr>
          <p:nvPr/>
        </p:nvSpPr>
        <p:spPr bwMode="auto">
          <a:xfrm>
            <a:off x="1679575" y="46039"/>
            <a:ext cx="9906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Berlin Sans FB" panose="020E0602020502020306" pitchFamily="34" charset="0"/>
            </a:endParaRPr>
          </a:p>
        </p:txBody>
      </p:sp>
      <p:sp>
        <p:nvSpPr>
          <p:cNvPr id="10245" name="AutoShape 7" descr="2Q=="/>
          <p:cNvSpPr>
            <a:spLocks noChangeAspect="1" noChangeArrowheads="1"/>
          </p:cNvSpPr>
          <p:nvPr/>
        </p:nvSpPr>
        <p:spPr bwMode="auto">
          <a:xfrm>
            <a:off x="1679575" y="46039"/>
            <a:ext cx="9906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Berlin Sans FB" panose="020E0602020502020306" pitchFamily="34" charset="0"/>
            </a:endParaRPr>
          </a:p>
        </p:txBody>
      </p:sp>
      <p:pic>
        <p:nvPicPr>
          <p:cNvPr id="10248" name="Picture 13" descr="MM900286801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593" y="634626"/>
            <a:ext cx="1162050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4" descr="MM900283919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157" y="1397168"/>
            <a:ext cx="1511156" cy="96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5" descr="MM900283665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32" y="3348079"/>
            <a:ext cx="11128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09"/>
          <a:stretch/>
        </p:blipFill>
        <p:spPr>
          <a:xfrm>
            <a:off x="5277864" y="4558264"/>
            <a:ext cx="3222173" cy="1152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D9769-9768-4294-868D-A1D823DCA6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/>
          <a:stretch/>
        </p:blipFill>
        <p:spPr>
          <a:xfrm rot="5400000">
            <a:off x="9028480" y="3721648"/>
            <a:ext cx="3100681" cy="263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4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906</Words>
  <Application>Microsoft Office PowerPoint</Application>
  <PresentationFormat>Widescreen</PresentationFormat>
  <Paragraphs>141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Aharoni</vt:lpstr>
      <vt:lpstr>Arial</vt:lpstr>
      <vt:lpstr>Berlin Sans FB</vt:lpstr>
      <vt:lpstr>Calibri</vt:lpstr>
      <vt:lpstr>Calibri Light</vt:lpstr>
      <vt:lpstr>SassoonPrimary</vt:lpstr>
      <vt:lpstr>Office Theme</vt:lpstr>
      <vt:lpstr>Welcome to Primary 2!</vt:lpstr>
      <vt:lpstr>The Purpose of this Presentation…</vt:lpstr>
      <vt:lpstr>Our Classroom</vt:lpstr>
      <vt:lpstr>Our Classroom</vt:lpstr>
      <vt:lpstr>Promoting Positive Behaviour</vt:lpstr>
      <vt:lpstr>Numeracy</vt:lpstr>
      <vt:lpstr>  Numeracy</vt:lpstr>
      <vt:lpstr>Literacy Phonemes</vt:lpstr>
      <vt:lpstr>Reading</vt:lpstr>
      <vt:lpstr>Writing</vt:lpstr>
      <vt:lpstr>    Health and Wellbeing</vt:lpstr>
      <vt:lpstr>Homework</vt:lpstr>
      <vt:lpstr>Points to Remember</vt:lpstr>
      <vt:lpstr>Mini Assembly</vt:lpstr>
      <vt:lpstr>A Peek At P2 </vt:lpstr>
      <vt:lpstr>PowerPoint Presentation</vt:lpstr>
      <vt:lpstr>PowerPoint Presentation</vt:lpstr>
      <vt:lpstr>P2 Are Amazing!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Primary 2!</dc:title>
  <dc:creator>paula roberts</dc:creator>
  <cp:lastModifiedBy>odonnelle60</cp:lastModifiedBy>
  <cp:revision>38</cp:revision>
  <dcterms:created xsi:type="dcterms:W3CDTF">2020-10-01T17:48:08Z</dcterms:created>
  <dcterms:modified xsi:type="dcterms:W3CDTF">2021-08-30T13:28:14Z</dcterms:modified>
</cp:coreProperties>
</file>