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22"/>
  </p:notesMasterIdLst>
  <p:sldIdLst>
    <p:sldId id="266" r:id="rId2"/>
    <p:sldId id="271" r:id="rId3"/>
    <p:sldId id="295" r:id="rId4"/>
    <p:sldId id="272" r:id="rId5"/>
    <p:sldId id="296" r:id="rId6"/>
    <p:sldId id="297" r:id="rId7"/>
    <p:sldId id="273" r:id="rId8"/>
    <p:sldId id="276" r:id="rId9"/>
    <p:sldId id="288" r:id="rId10"/>
    <p:sldId id="286" r:id="rId11"/>
    <p:sldId id="294" r:id="rId12"/>
    <p:sldId id="291" r:id="rId13"/>
    <p:sldId id="289" r:id="rId14"/>
    <p:sldId id="300" r:id="rId15"/>
    <p:sldId id="301" r:id="rId16"/>
    <p:sldId id="287" r:id="rId17"/>
    <p:sldId id="292" r:id="rId18"/>
    <p:sldId id="298" r:id="rId19"/>
    <p:sldId id="302" r:id="rId20"/>
    <p:sldId id="29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3B3FAD-2A79-4BF0-A8E2-40CC0ECF0CF4}" v="7" dt="2021-08-24T09:55:48.2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AC26C-856C-45F5-AA11-E56CF76C01B7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CC651-049B-491C-B850-13DFACF89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18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CC651-049B-491C-B850-13DFACF8958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098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CC651-049B-491C-B850-13DFACF8958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563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CC651-049B-491C-B850-13DFACF8958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453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CC651-049B-491C-B850-13DFACF8958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88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CC651-049B-491C-B850-13DFACF8958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CC651-049B-491C-B850-13DFACF8958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05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AB9-2DDA-41BA-999E-ACCD19465F16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C875-E00A-4221-B149-4EE70FC43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89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AB9-2DDA-41BA-999E-ACCD19465F16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C875-E00A-4221-B149-4EE70FC43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20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AB9-2DDA-41BA-999E-ACCD19465F16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C875-E00A-4221-B149-4EE70FC43920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0962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AB9-2DDA-41BA-999E-ACCD19465F16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C875-E00A-4221-B149-4EE70FC43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357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AB9-2DDA-41BA-999E-ACCD19465F16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C875-E00A-4221-B149-4EE70FC43920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8737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AB9-2DDA-41BA-999E-ACCD19465F16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C875-E00A-4221-B149-4EE70FC43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388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AB9-2DDA-41BA-999E-ACCD19465F16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C875-E00A-4221-B149-4EE70FC43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004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AB9-2DDA-41BA-999E-ACCD19465F16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C875-E00A-4221-B149-4EE70FC43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61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AB9-2DDA-41BA-999E-ACCD19465F16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C875-E00A-4221-B149-4EE70FC43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19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AB9-2DDA-41BA-999E-ACCD19465F16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C875-E00A-4221-B149-4EE70FC43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64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AB9-2DDA-41BA-999E-ACCD19465F16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C875-E00A-4221-B149-4EE70FC43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75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AB9-2DDA-41BA-999E-ACCD19465F16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C875-E00A-4221-B149-4EE70FC43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11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AB9-2DDA-41BA-999E-ACCD19465F16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C875-E00A-4221-B149-4EE70FC43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0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AB9-2DDA-41BA-999E-ACCD19465F16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C875-E00A-4221-B149-4EE70FC43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85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AB9-2DDA-41BA-999E-ACCD19465F16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C875-E00A-4221-B149-4EE70FC43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38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AB9-2DDA-41BA-999E-ACCD19465F16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C875-E00A-4221-B149-4EE70FC43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10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BCAB9-2DDA-41BA-999E-ACCD19465F16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951C875-E00A-4221-B149-4EE70FC43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71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872" y="11652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Welcome to P3!</a:t>
            </a:r>
          </a:p>
        </p:txBody>
      </p:sp>
      <p:pic>
        <p:nvPicPr>
          <p:cNvPr id="1028" name="Picture 4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395" y="2490788"/>
            <a:ext cx="3605210" cy="360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943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84309" y="190500"/>
            <a:ext cx="10018713" cy="1752599"/>
          </a:xfrm>
        </p:spPr>
        <p:txBody>
          <a:bodyPr/>
          <a:lstStyle/>
          <a:p>
            <a:pPr algn="ctr" eaLnBrk="1" hangingPunct="1"/>
            <a:r>
              <a:rPr lang="en-GB" altLang="en-US" sz="7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Writing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484308" y="2052850"/>
            <a:ext cx="10018713" cy="3124201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 range of genres, often topic related.</a:t>
            </a:r>
          </a:p>
          <a:p>
            <a:pPr eaLnBrk="1" hangingPunct="1"/>
            <a:r>
              <a:rPr lang="en-GB" alt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Success Criteria for each lesson displayed at the top of work highlighting to the children what is expected in each piece of work.</a:t>
            </a:r>
          </a:p>
          <a:p>
            <a:pPr eaLnBrk="1" hangingPunct="1"/>
            <a:r>
              <a:rPr lang="en-GB" alt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Using ICT – Microsoft Word, Talk to Text &amp; Immersive Reader</a:t>
            </a:r>
            <a:r>
              <a:rPr lang="en-GB" altLang="en-US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eaLnBrk="1" hangingPunct="1"/>
            <a:r>
              <a:rPr lang="en-GB" alt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August/September focus – developing description. </a:t>
            </a:r>
          </a:p>
        </p:txBody>
      </p:sp>
      <p:pic>
        <p:nvPicPr>
          <p:cNvPr id="8199" name="Picture 8" descr="MM900040935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5597525"/>
            <a:ext cx="11811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920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904" y="636896"/>
            <a:ext cx="8596668" cy="1320800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Literacy at Home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Reading – encourage 15 minutes per night of reading. Ask questions throughout  &amp; spot ‘WOW’ words (adjectives).</a:t>
            </a:r>
          </a:p>
          <a:p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Spelling – Doorway Online</a:t>
            </a:r>
          </a:p>
          <a:p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Typing – BBC Dance Mat, Doorway Online Typing.</a:t>
            </a:r>
          </a:p>
          <a:p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Education City – Literacy Games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485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56230"/>
          </a:xfrm>
        </p:spPr>
        <p:txBody>
          <a:bodyPr>
            <a:normAutofit/>
          </a:bodyPr>
          <a:lstStyle/>
          <a:p>
            <a:pPr algn="ctr"/>
            <a:r>
              <a:rPr lang="en-GB" sz="5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Topics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52639" y="14018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Term 1 topics –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SHANARRI – rights &amp; responsibilities </a:t>
            </a:r>
          </a:p>
          <a:p>
            <a:pPr algn="l"/>
            <a:r>
              <a:rPr lang="en-GB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of the child. Linking to class rules.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Weather and Climate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Christmas Enterprise </a:t>
            </a:r>
          </a:p>
          <a:p>
            <a:endParaRPr lang="en-GB" dirty="0"/>
          </a:p>
        </p:txBody>
      </p:sp>
      <p:pic>
        <p:nvPicPr>
          <p:cNvPr id="2050" name="Picture 2" descr="Weather Symbols Cut-Outs - KS1 Weather Resou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92" y="4307624"/>
            <a:ext cx="4712347" cy="235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606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212" y="26512"/>
            <a:ext cx="10018713" cy="1752599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PE days – </a:t>
            </a:r>
            <a:br>
              <a:rPr lang="en-GB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GB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Thursday and Friday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373" y="1779111"/>
            <a:ext cx="10515600" cy="4351338"/>
          </a:xfrm>
        </p:spPr>
        <p:txBody>
          <a:bodyPr/>
          <a:lstStyle/>
          <a:p>
            <a:r>
              <a:rPr lang="en-GB" altLang="en-US" sz="2200" b="1" dirty="0">
                <a:latin typeface="Cavolini" panose="03000502040302020204" pitchFamily="66" charset="0"/>
                <a:cs typeface="Cavolini" panose="03000502040302020204" pitchFamily="66" charset="0"/>
              </a:rPr>
              <a:t>Please ensure all children bring their FULL P.E. kit on Thursday and Friday. </a:t>
            </a:r>
          </a:p>
          <a:p>
            <a:r>
              <a:rPr lang="en-GB" altLang="en-US" sz="2200" b="1" dirty="0">
                <a:latin typeface="Cavolini" panose="03000502040302020204" pitchFamily="66" charset="0"/>
                <a:cs typeface="Cavolini" panose="03000502040302020204" pitchFamily="66" charset="0"/>
              </a:rPr>
              <a:t>PE will be taking place both indoors and outdoors – dependent on weather. </a:t>
            </a:r>
          </a:p>
          <a:p>
            <a:r>
              <a:rPr lang="en-GB" altLang="en-US" sz="2200" b="1" dirty="0">
                <a:latin typeface="Cavolini" panose="03000502040302020204" pitchFamily="66" charset="0"/>
                <a:cs typeface="Cavolini" panose="03000502040302020204" pitchFamily="66" charset="0"/>
              </a:rPr>
              <a:t>Any Jewellery should be removed for P.E. days. Earrings should be covered with clear tape if they cannot be removed</a:t>
            </a:r>
          </a:p>
          <a:p>
            <a:r>
              <a:rPr lang="en-GB" altLang="en-US" sz="2200" b="1" dirty="0">
                <a:latin typeface="Cavolini" panose="03000502040302020204" pitchFamily="66" charset="0"/>
                <a:cs typeface="Cavolini" panose="03000502040302020204" pitchFamily="66" charset="0"/>
              </a:rPr>
              <a:t>Children should have plenty of water with them on P.E. days. Water is kept up in the classroom for the children returning from P.E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8" y="-6023"/>
            <a:ext cx="1568343" cy="1358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413" y="259306"/>
            <a:ext cx="1495172" cy="1248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73" y="5471160"/>
            <a:ext cx="4195191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23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9719" y="-119418"/>
            <a:ext cx="10018713" cy="1752599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/>
            </a:r>
            <a:br>
              <a:rPr lang="en-GB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GB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Other Curricular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665" y="2061516"/>
            <a:ext cx="7675097" cy="4257145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Primary 3 will attend Art with Mrs Hughes on a Wednesday. </a:t>
            </a:r>
          </a:p>
          <a:p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Mr Preston will also be working with the class on Wednesday, focussing on developing their skills in Technologies.</a:t>
            </a:r>
          </a:p>
          <a:p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Science – our science focus for Term 1 will link with our topic on Weather.  </a:t>
            </a:r>
          </a:p>
        </p:txBody>
      </p:sp>
      <p:pic>
        <p:nvPicPr>
          <p:cNvPr id="3074" name="Picture 2" descr="Arts Clipart Free Download Clip Art Free Clip Art - Clip 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5" y="2438399"/>
            <a:ext cx="2581954" cy="328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797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85" y="228601"/>
            <a:ext cx="10018713" cy="1752599"/>
          </a:xfrm>
        </p:spPr>
        <p:txBody>
          <a:bodyPr/>
          <a:lstStyle/>
          <a:p>
            <a:r>
              <a:rPr lang="en-GB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Sharing Successes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0"/>
            <a:ext cx="9770533" cy="4314162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While we are still unable to have whole school assemblies, we will be having a ‘mini assembly’ in our class on a Friday afternoon. </a:t>
            </a:r>
          </a:p>
          <a:p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St Marks Marvel (pupil of the week) will be presented with their certificate.</a:t>
            </a:r>
          </a:p>
          <a:p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We would also love to hear about ‘Marvellous Moments’ outside of school. Certificates/medals/awards from clubs/groups outside of school can be brought in on Fridays to share with the class. </a:t>
            </a:r>
          </a:p>
        </p:txBody>
      </p:sp>
      <p:pic>
        <p:nvPicPr>
          <p:cNvPr id="4" name="Picture 3" descr="Gold medal 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112" y="228601"/>
            <a:ext cx="1499372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38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4" y="260350"/>
            <a:ext cx="7963254" cy="1320800"/>
          </a:xfrm>
        </p:spPr>
        <p:txBody>
          <a:bodyPr/>
          <a:lstStyle/>
          <a:p>
            <a:pPr algn="ctr" eaLnBrk="1" hangingPunct="1"/>
            <a:r>
              <a:rPr lang="en-GB" altLang="en-US" sz="7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Homework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093391" y="1690688"/>
            <a:ext cx="9838266" cy="4525963"/>
          </a:xfrm>
        </p:spPr>
        <p:txBody>
          <a:bodyPr>
            <a:normAutofit/>
          </a:bodyPr>
          <a:lstStyle/>
          <a:p>
            <a:pPr eaLnBrk="1" hangingPunct="1"/>
            <a:endParaRPr lang="en-GB" altLang="en-US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eaLnBrk="1" hangingPunct="1"/>
            <a:r>
              <a:rPr lang="en-GB" alt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After 25 minutes, </a:t>
            </a:r>
            <a:r>
              <a:rPr lang="en-GB" altLang="en-US" sz="2400" b="1" dirty="0">
                <a:solidFill>
                  <a:srgbClr val="FF33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STOP!!!</a:t>
            </a:r>
          </a:p>
          <a:p>
            <a:pPr eaLnBrk="1" hangingPunct="1"/>
            <a:r>
              <a:rPr lang="en-GB" alt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Will change from week to week. </a:t>
            </a:r>
          </a:p>
          <a:p>
            <a:pPr eaLnBrk="1" hangingPunct="1"/>
            <a:r>
              <a:rPr lang="en-GB" alt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Mental Maths</a:t>
            </a:r>
          </a:p>
          <a:p>
            <a:pPr eaLnBrk="1" hangingPunct="1"/>
            <a:r>
              <a:rPr lang="en-GB" alt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Written Maths</a:t>
            </a:r>
          </a:p>
          <a:p>
            <a:pPr eaLnBrk="1" hangingPunct="1"/>
            <a:r>
              <a:rPr lang="en-GB" alt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Spelling/Active Spelling</a:t>
            </a:r>
          </a:p>
          <a:p>
            <a:pPr eaLnBrk="1" hangingPunct="1"/>
            <a:r>
              <a:rPr lang="en-GB" alt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Reading/Comprehension</a:t>
            </a:r>
          </a:p>
          <a:p>
            <a:pPr eaLnBrk="1" hangingPunct="1"/>
            <a:r>
              <a:rPr lang="en-GB" alt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Topic research </a:t>
            </a:r>
          </a:p>
          <a:p>
            <a:pPr eaLnBrk="1" hangingPunct="1"/>
            <a:r>
              <a:rPr lang="en-GB" alt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Education City tasks/Google classroom may also be used. </a:t>
            </a:r>
          </a:p>
          <a:p>
            <a:pPr eaLnBrk="1" hangingPunct="1">
              <a:buFontTx/>
              <a:buNone/>
            </a:pPr>
            <a:endParaRPr lang="en-GB" altLang="en-US" dirty="0">
              <a:latin typeface="Berlin Sans FB" panose="020E0602020502020306" pitchFamily="34" charset="0"/>
            </a:endParaRPr>
          </a:p>
          <a:p>
            <a:pPr eaLnBrk="1" hangingPunct="1"/>
            <a:endParaRPr lang="en-GB" altLang="en-US" dirty="0"/>
          </a:p>
        </p:txBody>
      </p:sp>
      <p:pic>
        <p:nvPicPr>
          <p:cNvPr id="9220" name="Picture 4" descr="MM900040998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1" y="333376"/>
            <a:ext cx="98901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MM900040998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260350"/>
            <a:ext cx="10620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MM90028387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603" y="4873626"/>
            <a:ext cx="1192213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MM900283665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" y="5464176"/>
            <a:ext cx="1106488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781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3868" y="100772"/>
            <a:ext cx="8873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Having fun so far….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06" y="965663"/>
            <a:ext cx="4699154" cy="3524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55" y="907575"/>
            <a:ext cx="4854054" cy="364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88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04248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02" y="0"/>
            <a:ext cx="4379510" cy="3284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02" y="3339224"/>
            <a:ext cx="4764490" cy="3573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02270" y="276847"/>
            <a:ext cx="116923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</a:p>
          <a:p>
            <a:pPr algn="ctr"/>
            <a:r>
              <a:rPr lang="en-GB" sz="28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</a:p>
          <a:p>
            <a:pPr algn="ctr"/>
            <a:r>
              <a:rPr lang="en-GB" sz="28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</a:p>
          <a:p>
            <a:pPr algn="ctr"/>
            <a:r>
              <a:rPr lang="en-GB" sz="28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</a:p>
          <a:p>
            <a:pPr algn="ctr"/>
            <a:endParaRPr lang="en-GB" sz="28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GB" sz="28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</a:p>
          <a:p>
            <a:pPr algn="ctr"/>
            <a:r>
              <a:rPr lang="en-GB" sz="28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</a:p>
          <a:p>
            <a:pPr algn="ctr"/>
            <a:r>
              <a:rPr lang="en-GB" sz="28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</a:p>
          <a:p>
            <a:pPr algn="ctr"/>
            <a:r>
              <a:rPr lang="en-GB" sz="28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</a:p>
          <a:p>
            <a:pPr algn="ctr"/>
            <a:endParaRPr lang="en-GB" sz="28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GB" sz="28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</a:p>
          <a:p>
            <a:pPr algn="ctr"/>
            <a:r>
              <a:rPr lang="en-GB" sz="28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</a:p>
          <a:p>
            <a:pPr algn="ctr"/>
            <a:r>
              <a:rPr lang="en-GB" sz="28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</a:p>
          <a:p>
            <a:pPr algn="ctr"/>
            <a:r>
              <a:rPr lang="en-GB" sz="28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922821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0" y="2828835"/>
            <a:ext cx="17969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LEARNING THROUGH PLAY!</a:t>
            </a:r>
          </a:p>
        </p:txBody>
      </p:sp>
    </p:spTree>
    <p:extLst>
      <p:ext uri="{BB962C8B-B14F-4D97-AF65-F5344CB8AC3E}">
        <p14:creationId xmlns:p14="http://schemas.microsoft.com/office/powerpoint/2010/main" val="333896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8332" y="-146845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GB" altLang="en-US" sz="7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 Routine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901222" y="1020572"/>
            <a:ext cx="10515600" cy="5837427"/>
          </a:xfrm>
        </p:spPr>
        <p:txBody>
          <a:bodyPr>
            <a:normAutofit/>
          </a:bodyPr>
          <a:lstStyle/>
          <a:p>
            <a:r>
              <a:rPr lang="en-GB" altLang="en-US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School Day – 08:50 – 14:50 </a:t>
            </a:r>
          </a:p>
          <a:p>
            <a:r>
              <a:rPr lang="en-GB" altLang="en-US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Hang jackets and bags in the cloakroom, put morning snack in tray. </a:t>
            </a:r>
          </a:p>
          <a:p>
            <a:pPr eaLnBrk="1" hangingPunct="1"/>
            <a:r>
              <a:rPr lang="en-GB" altLang="en-US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Morning prayer.</a:t>
            </a:r>
          </a:p>
          <a:p>
            <a:pPr eaLnBrk="1" hangingPunct="1"/>
            <a:r>
              <a:rPr lang="en-GB" altLang="en-US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Register, lunches and plan for the day.</a:t>
            </a:r>
          </a:p>
          <a:p>
            <a:pPr eaLnBrk="1" hangingPunct="1"/>
            <a:r>
              <a:rPr lang="en-GB" altLang="en-US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Starter activity/mental maths.</a:t>
            </a:r>
          </a:p>
          <a:p>
            <a:pPr eaLnBrk="1" hangingPunct="1"/>
            <a:r>
              <a:rPr lang="en-GB" altLang="en-US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Learning time. </a:t>
            </a:r>
          </a:p>
          <a:p>
            <a:pPr eaLnBrk="1" hangingPunct="1"/>
            <a:r>
              <a:rPr lang="en-GB" altLang="en-US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Playtime – 10:20 </a:t>
            </a:r>
          </a:p>
          <a:p>
            <a:pPr eaLnBrk="1" hangingPunct="1"/>
            <a:r>
              <a:rPr lang="en-GB" altLang="en-US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Learning time. </a:t>
            </a:r>
          </a:p>
          <a:p>
            <a:pPr eaLnBrk="1" hangingPunct="1"/>
            <a:r>
              <a:rPr lang="en-GB" altLang="en-US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Grace before Meals </a:t>
            </a:r>
          </a:p>
          <a:p>
            <a:pPr eaLnBrk="1" hangingPunct="1"/>
            <a:r>
              <a:rPr lang="en-GB" altLang="en-US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Lunchtime – 12:20 – remember to check out the new lunch menu! </a:t>
            </a:r>
          </a:p>
          <a:p>
            <a:pPr eaLnBrk="1" hangingPunct="1"/>
            <a:r>
              <a:rPr lang="en-GB" altLang="en-US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Grace after Meals</a:t>
            </a:r>
          </a:p>
          <a:p>
            <a:pPr eaLnBrk="1" hangingPunct="1"/>
            <a:r>
              <a:rPr lang="en-GB" altLang="en-US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Learning time.</a:t>
            </a:r>
          </a:p>
          <a:p>
            <a:pPr eaLnBrk="1" hangingPunct="1"/>
            <a:r>
              <a:rPr lang="en-GB" altLang="en-US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End of Day Prayer </a:t>
            </a:r>
          </a:p>
          <a:p>
            <a:pPr eaLnBrk="1" hangingPunct="1"/>
            <a:endParaRPr lang="en-GB" altLang="en-US" dirty="0">
              <a:latin typeface="Berlin Sans FB" panose="020E0602020502020306" pitchFamily="34" charset="0"/>
            </a:endParaRPr>
          </a:p>
        </p:txBody>
      </p:sp>
      <p:sp>
        <p:nvSpPr>
          <p:cNvPr id="3" name="AutoShape 4" descr="Praying hands praying hand child prayer clip art 3 2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Clipart Praying Hands - Clip Art Prayer Hands Transparent PNG - 461x550 -  Free Download on Nice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428" y="2346135"/>
            <a:ext cx="1701504" cy="211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061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664" y="428791"/>
            <a:ext cx="10018713" cy="1752599"/>
          </a:xfrm>
        </p:spPr>
        <p:txBody>
          <a:bodyPr/>
          <a:lstStyle/>
          <a:p>
            <a:r>
              <a:rPr lang="en-GB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0664" y="1514343"/>
            <a:ext cx="6942924" cy="4695389"/>
          </a:xfrm>
        </p:spPr>
        <p:txBody>
          <a:bodyPr>
            <a:normAutofit lnSpcReduction="10000"/>
          </a:bodyPr>
          <a:lstStyle/>
          <a:p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Please remind all pupils that no toys should be brought from home on any occasion. Playground equipment is provided at break and lunch and games/resources are provided for Golden Time. </a:t>
            </a:r>
          </a:p>
          <a:p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Pupils should bring a water bottle every day for throughout the day in class. Please ensure this is plain water – not fizzy juice or diluting juice. </a:t>
            </a:r>
            <a:endParaRPr lang="en-GB" sz="2400" b="1" dirty="0" smtClean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We have some pupils with nut allergies, so please ensure no nut based products are brought to school. </a:t>
            </a:r>
            <a:endParaRPr lang="en-GB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Keep up to date with the class on the school app and </a:t>
            </a:r>
            <a:r>
              <a:rPr lang="en-GB" sz="2400" b="1" dirty="0" smtClean="0">
                <a:latin typeface="Cavolini" panose="03000502040302020204" pitchFamily="66" charset="0"/>
                <a:cs typeface="Cavolini" panose="03000502040302020204" pitchFamily="66" charset="0"/>
              </a:rPr>
              <a:t>twitter </a:t>
            </a:r>
            <a:r>
              <a:rPr lang="en-GB" sz="2400" b="1" smtClean="0">
                <a:latin typeface="Cavolini" panose="03000502040302020204" pitchFamily="66" charset="0"/>
                <a:cs typeface="Cavolini" panose="03000502040302020204" pitchFamily="66" charset="0"/>
              </a:rPr>
              <a:t>@Stmarksrutherg2 </a:t>
            </a:r>
            <a:endParaRPr lang="en-GB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098" name="Picture 2" descr="Free Notepad Cliparts, Download Free Notepad Cliparts png images, Free  ClipArts on Clipart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954" y="3128180"/>
            <a:ext cx="3307488" cy="330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5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571" y="685801"/>
            <a:ext cx="10018713" cy="1752599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 Teachers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1696" y="4844955"/>
            <a:ext cx="51179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Mrs Livingston </a:t>
            </a:r>
          </a:p>
          <a:p>
            <a:pPr algn="ctr"/>
            <a:r>
              <a:rPr lang="en-GB" sz="2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Monday, Tuesday, Wednesday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0048" y="4844955"/>
            <a:ext cx="51179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Mrs Alexander</a:t>
            </a:r>
          </a:p>
          <a:p>
            <a:pPr algn="ctr"/>
            <a:r>
              <a:rPr lang="en-GB" sz="2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Thursday, Friday</a:t>
            </a:r>
          </a:p>
        </p:txBody>
      </p:sp>
      <p:pic>
        <p:nvPicPr>
          <p:cNvPr id="6146" name="Picture 2" descr="https://attachments.office.net/owa/gw16livingstonlucyan%40glow.sch.uk/service.svc/s/GetAttachmentThumbnail?id=AAMkADhjMWU4OGIyLTliMmMtNDI2YS04MmYyLTRkOTIyMWYxMzI4NQBGAAAAAAAO%2Bdcnu21JQYQQNUcjfggXBwAcDe7u9AE5RKz8XAw80gXuAAAAAAEMAAAcDe7u9AE5RKz8XAw80gXuAARtmz%2F8AAABEgAQAOg%2B%2Bm8kahFKscdlRcxTY2w%3D&amp;thumbnailType=2&amp;token=eyJhbGciOiJSUzI1NiIsImtpZCI6IjMwODE3OUNFNUY0QjUyRTc4QjJEQjg5NjZCQUY0RUNDMzcyN0FFRUUiLCJ0eXAiOiJKV1QiLCJ4NXQiOiJNSUY1emw5TFV1ZUxMYmlXYTY5T3pEY25ydTQifQ.eyJvcmlnaW4iOiJodHRwczovL291dGxvb2sub2ZmaWNlLmNvbSIsInVjIjoiYzU3MGE0ODRmYzNmNDQwOGI5ZGIwYjdhMDVkMTI0NzQiLCJ2ZXIiOiJFeGNoYW5nZS5DYWxsYmFjay5WMSIsImFwcGN0eHNlbmRlciI6Ik93YURvd25sb2FkQGNjZDMyY2EzLTE2Y2UtNDI4Zi05NTQxLTM3MmQ2YjA1MTkyOSIsImlzc3JpbmciOiJXVyIsImFwcGN0eCI6IntcIm1zZXhjaHByb3RcIjpcIm93YVwiLFwicHVpZFwiOlwiMTE1MzgzNjI5NjYxMzc1OTEyNVwiLFwic2NvcGVcIjpcIk93YURvd25sb2FkXCIsXCJvaWRcIjpcImQxMzgwYmUxLTcwOGQtNGVmOC1hNGY1LTAxN2U2NTllZjUwMlwiLFwicHJpbWFyeXNpZFwiOlwiUy0xLTUtMjEtMjgxNDA1MzYwNi0xODc1OTc4NDkzLTQ2MDE5MC0xMTQ3NzE5OFwifSIsIm5iZiI6MTYyOTczMDI1NywiZXhwIjoxNjI5NzMwODU3LCJpc3MiOiIwMDAwMDAwMi0wMDAwLTBmZjEtY2UwMC0wMDAwMDAwMDAwMDBAY2NkMzJjYTMtMTZjZS00MjhmLTk1NDEtMzcyZDZiMDUxOTI5IiwiYXVkIjoiMDAwMDAwMDItMDAwMC0wZmYxLWNlMDAtMDAwMDAwMDAwMDAwL2F0dGFjaG1lbnRzLm9mZmljZS5uZXRAY2NkMzJjYTMtMTZjZS00MjhmLTk1NDEtMzcyZDZiMDUxOTI5IiwiaGFwcCI6Im93YSJ9.I4XOngYJZ_62pbyDKie3Ttzqn1sW3uV4GlA-nD9bPMh7oP4pemv37M_Qy--lz-gfOLtsNCc5lgTQXw1xvjQSVZjqOu1uDPnHvQc-Bhy0hs6KQ0M7uPT5MyI2velA5JfILsW6wftAMMKmR4_Bcg4v06oD2pSNenQw2kJ_GnT-de3Y8g_ks8wYYWtMFQsgtxFByJF0vKo1ooyMnVVnhl-yWgGVruoJW2LP5wdXA_sqvq_X0tGmBjWRaksRcE3nc6h86SSSpipcn3PJgQglOap3aSkle2_HdBUJh0AZhIC1LsQ4CV-zsTQDu9KtbLGbca2adVXVenb8A8Omj4cEN-QoaA&amp;X-OWA-CANARY=xLFSm-WKqEej5Sf_DJ6mrHA86r5FZtkYUVqiwAzHZbik0M2lr2HnTJfpYX6YXNV771JGZKUgUrM.&amp;owa=outlook.office.com&amp;scriptVer=20210815002.04&amp;animation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5"/>
          <a:stretch/>
        </p:blipFill>
        <p:spPr bwMode="auto">
          <a:xfrm>
            <a:off x="2369164" y="1978702"/>
            <a:ext cx="2262973" cy="286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60CF19-C5EC-4AC1-8D2D-C9938E1323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5812" y="2309163"/>
            <a:ext cx="2807455" cy="210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1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93427" y="251257"/>
            <a:ext cx="10515600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5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Promoting Positive </a:t>
            </a:r>
            <a:br>
              <a:rPr lang="en-GB" altLang="en-US" sz="5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GB" altLang="en-US" sz="5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Behaviour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79227" y="1041256"/>
            <a:ext cx="11627892" cy="5609229"/>
          </a:xfrm>
        </p:spPr>
        <p:txBody>
          <a:bodyPr>
            <a:normAutofit/>
          </a:bodyPr>
          <a:lstStyle/>
          <a:p>
            <a:pPr eaLnBrk="1" hangingPunct="1"/>
            <a:endParaRPr lang="en-GB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eaLnBrk="1" hangingPunct="1"/>
            <a:r>
              <a:rPr lang="en-GB" altLang="en-US" sz="2500" b="1" dirty="0">
                <a:latin typeface="Cavolini" panose="03000502040302020204" pitchFamily="66" charset="0"/>
                <a:cs typeface="Cavolini" panose="03000502040302020204" pitchFamily="66" charset="0"/>
              </a:rPr>
              <a:t>RRS – Ready Respectful Safe.</a:t>
            </a:r>
          </a:p>
          <a:p>
            <a:pPr eaLnBrk="1" hangingPunct="1"/>
            <a:r>
              <a:rPr lang="en-GB" altLang="en-US" sz="2500" b="1" dirty="0">
                <a:latin typeface="Cavolini" panose="03000502040302020204" pitchFamily="66" charset="0"/>
                <a:cs typeface="Cavolini" panose="03000502040302020204" pitchFamily="66" charset="0"/>
              </a:rPr>
              <a:t>St Marks Way – Start on Green each day – move up to bronze, silver &amp; gold. </a:t>
            </a:r>
            <a:endParaRPr lang="en-GB" altLang="en-US" sz="2500" b="1" dirty="0" smtClean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 eaLnBrk="1" hangingPunct="1">
              <a:buNone/>
            </a:pPr>
            <a:r>
              <a:rPr lang="en-GB" altLang="en-US" sz="25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altLang="en-US" sz="2500" b="1" dirty="0" smtClean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GB" altLang="en-US" sz="2500" b="1" dirty="0" smtClean="0">
                <a:latin typeface="Cavolini" panose="03000502040302020204" pitchFamily="66" charset="0"/>
                <a:cs typeface="Cavolini" panose="03000502040302020204" pitchFamily="66" charset="0"/>
              </a:rPr>
              <a:t>Move </a:t>
            </a:r>
            <a:r>
              <a:rPr lang="en-GB" altLang="en-US" sz="2500" b="1" dirty="0">
                <a:latin typeface="Cavolini" panose="03000502040302020204" pitchFamily="66" charset="0"/>
                <a:cs typeface="Cavolini" panose="03000502040302020204" pitchFamily="66" charset="0"/>
              </a:rPr>
              <a:t>down to amber &amp; red. </a:t>
            </a:r>
          </a:p>
          <a:p>
            <a:pPr eaLnBrk="1" hangingPunct="1"/>
            <a:r>
              <a:rPr lang="en-GB" altLang="en-US" sz="2500" b="1" dirty="0">
                <a:latin typeface="Cavolini" panose="03000502040302020204" pitchFamily="66" charset="0"/>
                <a:cs typeface="Cavolini" panose="03000502040302020204" pitchFamily="66" charset="0"/>
              </a:rPr>
              <a:t>Lunchtime reflection (red on St Marks Way) – time to </a:t>
            </a:r>
          </a:p>
          <a:p>
            <a:pPr marL="0" indent="0" eaLnBrk="1" hangingPunct="1">
              <a:buNone/>
            </a:pPr>
            <a:r>
              <a:rPr lang="en-GB" altLang="en-US" sz="2500" b="1" dirty="0">
                <a:latin typeface="Cavolini" panose="03000502040302020204" pitchFamily="66" charset="0"/>
                <a:cs typeface="Cavolini" panose="03000502040302020204" pitchFamily="66" charset="0"/>
              </a:rPr>
              <a:t>   reflect on what has gone wrong. </a:t>
            </a:r>
          </a:p>
          <a:p>
            <a:pPr eaLnBrk="1" hangingPunct="1"/>
            <a:r>
              <a:rPr lang="en-GB" altLang="en-US" sz="2500" b="1" dirty="0">
                <a:latin typeface="Cavolini" panose="03000502040302020204" pitchFamily="66" charset="0"/>
                <a:cs typeface="Cavolini" panose="03000502040302020204" pitchFamily="66" charset="0"/>
              </a:rPr>
              <a:t>St Mark’s Marvel (Star of the Week) on a Friday afternoon.</a:t>
            </a:r>
          </a:p>
          <a:p>
            <a:r>
              <a:rPr lang="en-GB" altLang="en-US" sz="2500" b="1" dirty="0">
                <a:latin typeface="Cavolini" panose="03000502040302020204" pitchFamily="66" charset="0"/>
                <a:cs typeface="Cavolini" panose="03000502040302020204" pitchFamily="66" charset="0"/>
              </a:rPr>
              <a:t>Golden Time 20-25 minutes on Friday afternoon. </a:t>
            </a:r>
          </a:p>
          <a:p>
            <a:pPr eaLnBrk="1" hangingPunct="1"/>
            <a:endParaRPr lang="en-GB" altLang="en-US" sz="3600" dirty="0">
              <a:latin typeface="Berlin Sans FB" panose="020E0602020502020306" pitchFamily="34" charset="0"/>
            </a:endParaRPr>
          </a:p>
        </p:txBody>
      </p:sp>
      <p:pic>
        <p:nvPicPr>
          <p:cNvPr id="6149" name="Picture 7" descr="MM900336646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560" y="4970447"/>
            <a:ext cx="13684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060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376916"/>
              </p:ext>
            </p:extLst>
          </p:nvPr>
        </p:nvGraphicFramePr>
        <p:xfrm>
          <a:off x="1422399" y="1117597"/>
          <a:ext cx="9956798" cy="5033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0581">
                  <a:extLst>
                    <a:ext uri="{9D8B030D-6E8A-4147-A177-3AD203B41FA5}">
                      <a16:colId xmlns:a16="http://schemas.microsoft.com/office/drawing/2014/main" val="1542678481"/>
                    </a:ext>
                  </a:extLst>
                </a:gridCol>
                <a:gridCol w="3339396">
                  <a:extLst>
                    <a:ext uri="{9D8B030D-6E8A-4147-A177-3AD203B41FA5}">
                      <a16:colId xmlns:a16="http://schemas.microsoft.com/office/drawing/2014/main" val="2352828542"/>
                    </a:ext>
                  </a:extLst>
                </a:gridCol>
                <a:gridCol w="2876821">
                  <a:extLst>
                    <a:ext uri="{9D8B030D-6E8A-4147-A177-3AD203B41FA5}">
                      <a16:colId xmlns:a16="http://schemas.microsoft.com/office/drawing/2014/main" val="2402834664"/>
                    </a:ext>
                  </a:extLst>
                </a:gridCol>
              </a:tblGrid>
              <a:tr h="335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READY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RESPECTFUL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SAFE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extLst>
                  <a:ext uri="{0D108BD9-81ED-4DB2-BD59-A6C34878D82A}">
                    <a16:rowId xmlns:a16="http://schemas.microsoft.com/office/drawing/2014/main" val="3174075391"/>
                  </a:ext>
                </a:extLst>
              </a:tr>
              <a:tr h="335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school uniform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good listening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kind hands and feet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extLst>
                  <a:ext uri="{0D108BD9-81ED-4DB2-BD59-A6C34878D82A}">
                    <a16:rowId xmlns:a16="http://schemas.microsoft.com/office/drawing/2014/main" val="887331512"/>
                  </a:ext>
                </a:extLst>
              </a:tr>
              <a:tr h="335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on time for school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use kind words and voice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safe use of resources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extLst>
                  <a:ext uri="{0D108BD9-81ED-4DB2-BD59-A6C34878D82A}">
                    <a16:rowId xmlns:a16="http://schemas.microsoft.com/office/drawing/2014/main" val="3839192774"/>
                  </a:ext>
                </a:extLst>
              </a:tr>
              <a:tr h="335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line up sensibly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look after our school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be online safe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extLst>
                  <a:ext uri="{0D108BD9-81ED-4DB2-BD59-A6C34878D82A}">
                    <a16:rowId xmlns:a16="http://schemas.microsoft.com/office/drawing/2014/main" val="1917340752"/>
                  </a:ext>
                </a:extLst>
              </a:tr>
              <a:tr h="335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use and keep cloakroom tidy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be proud of our school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give personal space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extLst>
                  <a:ext uri="{0D108BD9-81ED-4DB2-BD59-A6C34878D82A}">
                    <a16:rowId xmlns:a16="http://schemas.microsoft.com/office/drawing/2014/main" val="4072823023"/>
                  </a:ext>
                </a:extLst>
              </a:tr>
              <a:tr h="335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indoor shoes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be kind to others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share your worries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extLst>
                  <a:ext uri="{0D108BD9-81ED-4DB2-BD59-A6C34878D82A}">
                    <a16:rowId xmlns:a16="http://schemas.microsoft.com/office/drawing/2014/main" val="145057380"/>
                  </a:ext>
                </a:extLst>
              </a:tr>
              <a:tr h="335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homework diary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include everyone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move around safely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extLst>
                  <a:ext uri="{0D108BD9-81ED-4DB2-BD59-A6C34878D82A}">
                    <a16:rowId xmlns:a16="http://schemas.microsoft.com/office/drawing/2014/main" val="95741432"/>
                  </a:ext>
                </a:extLst>
              </a:tr>
              <a:tr h="335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homework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be honest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extLst>
                  <a:ext uri="{0D108BD9-81ED-4DB2-BD59-A6C34878D82A}">
                    <a16:rowId xmlns:a16="http://schemas.microsoft.com/office/drawing/2014/main" val="547180394"/>
                  </a:ext>
                </a:extLst>
              </a:tr>
              <a:tr h="335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water bottle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be forgiving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extLst>
                  <a:ext uri="{0D108BD9-81ED-4DB2-BD59-A6C34878D82A}">
                    <a16:rowId xmlns:a16="http://schemas.microsoft.com/office/drawing/2014/main" val="1436047647"/>
                  </a:ext>
                </a:extLst>
              </a:tr>
              <a:tr h="335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PE kit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respect others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extLst>
                  <a:ext uri="{0D108BD9-81ED-4DB2-BD59-A6C34878D82A}">
                    <a16:rowId xmlns:a16="http://schemas.microsoft.com/office/drawing/2014/main" val="4256795969"/>
                  </a:ext>
                </a:extLst>
              </a:tr>
              <a:tr h="335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phone in box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show reverence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extLst>
                  <a:ext uri="{0D108BD9-81ED-4DB2-BD59-A6C34878D82A}">
                    <a16:rowId xmlns:a16="http://schemas.microsoft.com/office/drawing/2014/main" val="3481031658"/>
                  </a:ext>
                </a:extLst>
              </a:tr>
              <a:tr h="335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order lunch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can work with others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extLst>
                  <a:ext uri="{0D108BD9-81ED-4DB2-BD59-A6C34878D82A}">
                    <a16:rowId xmlns:a16="http://schemas.microsoft.com/office/drawing/2014/main" val="544737483"/>
                  </a:ext>
                </a:extLst>
              </a:tr>
              <a:tr h="335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stand for prayers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give your best effort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extLst>
                  <a:ext uri="{0D108BD9-81ED-4DB2-BD59-A6C34878D82A}">
                    <a16:rowId xmlns:a16="http://schemas.microsoft.com/office/drawing/2014/main" val="896867222"/>
                  </a:ext>
                </a:extLst>
              </a:tr>
              <a:tr h="335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good posture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raise hand/one voice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extLst>
                  <a:ext uri="{0D108BD9-81ED-4DB2-BD59-A6C34878D82A}">
                    <a16:rowId xmlns:a16="http://schemas.microsoft.com/office/drawing/2014/main" val="3321340530"/>
                  </a:ext>
                </a:extLst>
              </a:tr>
              <a:tr h="335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have a positive attitude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good manners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extLst>
                  <a:ext uri="{0D108BD9-81ED-4DB2-BD59-A6C34878D82A}">
                    <a16:rowId xmlns:a16="http://schemas.microsoft.com/office/drawing/2014/main" val="46050329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78763" y="191346"/>
            <a:ext cx="8822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Ready, Respectful &amp; Safe</a:t>
            </a:r>
          </a:p>
        </p:txBody>
      </p:sp>
    </p:spTree>
    <p:extLst>
      <p:ext uri="{BB962C8B-B14F-4D97-AF65-F5344CB8AC3E}">
        <p14:creationId xmlns:p14="http://schemas.microsoft.com/office/powerpoint/2010/main" val="3069905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previ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1" r="32512" b="3498"/>
          <a:stretch/>
        </p:blipFill>
        <p:spPr bwMode="auto">
          <a:xfrm>
            <a:off x="880533" y="187526"/>
            <a:ext cx="2150533" cy="658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81358" y="331570"/>
            <a:ext cx="8297334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St Marks Way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All pupils start on green every day.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Relates to RRS – move up for being ready to learn, respectful to others and safe within the school.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Move down for not showing respect, not working hard and being unsafe in the school or playground.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Finish on red – lunchtime reflection on the following day.</a:t>
            </a:r>
          </a:p>
          <a:p>
            <a:r>
              <a:rPr lang="en-GB" sz="3000" b="1" u="sng" dirty="0">
                <a:solidFill>
                  <a:srgbClr val="00B050"/>
                </a:solidFill>
              </a:rPr>
              <a:t> </a:t>
            </a:r>
            <a:endParaRPr lang="en-GB" sz="3000" b="1" u="sng" dirty="0"/>
          </a:p>
        </p:txBody>
      </p:sp>
    </p:spTree>
    <p:extLst>
      <p:ext uri="{BB962C8B-B14F-4D97-AF65-F5344CB8AC3E}">
        <p14:creationId xmlns:p14="http://schemas.microsoft.com/office/powerpoint/2010/main" val="1578967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60563" y="2286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7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Numeracy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268484" y="1852907"/>
            <a:ext cx="11362267" cy="44926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altLang="en-US" sz="24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class….</a:t>
            </a:r>
          </a:p>
          <a:p>
            <a:pPr eaLnBrk="1" hangingPunct="1">
              <a:defRPr/>
            </a:pPr>
            <a:r>
              <a:rPr lang="en-GB" alt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Interactive warm up – mental maths/whole </a:t>
            </a:r>
          </a:p>
          <a:p>
            <a:pPr marL="0" indent="0" eaLnBrk="1" hangingPunct="1">
              <a:buNone/>
              <a:defRPr/>
            </a:pPr>
            <a:r>
              <a:rPr lang="en-GB" alt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  class game.</a:t>
            </a:r>
          </a:p>
          <a:p>
            <a:pPr eaLnBrk="1" hangingPunct="1">
              <a:defRPr/>
            </a:pPr>
            <a:r>
              <a:rPr lang="en-GB" alt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Teacher led activities.  </a:t>
            </a:r>
          </a:p>
          <a:p>
            <a:pPr eaLnBrk="1" hangingPunct="1">
              <a:defRPr/>
            </a:pPr>
            <a:r>
              <a:rPr lang="en-GB" alt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Independent and group follow up tasks – working from a </a:t>
            </a:r>
          </a:p>
          <a:p>
            <a:pPr marL="0" indent="0" eaLnBrk="1" hangingPunct="1">
              <a:buNone/>
              <a:defRPr/>
            </a:pPr>
            <a:r>
              <a:rPr lang="en-GB" alt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  variety of resources e.g. SHM, TJ maths, HAM, learning </a:t>
            </a:r>
          </a:p>
          <a:p>
            <a:pPr marL="0" indent="0" eaLnBrk="1" hangingPunct="1">
              <a:buNone/>
              <a:defRPr/>
            </a:pPr>
            <a:r>
              <a:rPr lang="en-GB" altLang="en-US" sz="2400" b="1" dirty="0" smtClean="0">
                <a:latin typeface="Cavolini" panose="03000502040302020204" pitchFamily="66" charset="0"/>
                <a:cs typeface="Cavolini" panose="03000502040302020204" pitchFamily="66" charset="0"/>
              </a:rPr>
              <a:t>   through </a:t>
            </a:r>
            <a:r>
              <a:rPr lang="en-GB" alt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play. </a:t>
            </a:r>
          </a:p>
          <a:p>
            <a:pPr eaLnBrk="1" hangingPunct="1">
              <a:defRPr/>
            </a:pPr>
            <a:r>
              <a:rPr lang="en-GB" alt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Mental Maths, Problem Solving </a:t>
            </a:r>
          </a:p>
          <a:p>
            <a:pPr eaLnBrk="1" hangingPunct="1">
              <a:defRPr/>
            </a:pPr>
            <a:r>
              <a:rPr lang="en-GB" alt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ICT activities – </a:t>
            </a:r>
            <a:r>
              <a:rPr lang="en-GB" altLang="en-US" sz="2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topmarks</a:t>
            </a:r>
            <a:r>
              <a:rPr lang="en-GB" alt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GB" altLang="en-US" sz="2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sumdog</a:t>
            </a:r>
            <a:r>
              <a:rPr lang="en-GB" alt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, Education City &amp; RM </a:t>
            </a:r>
            <a:r>
              <a:rPr lang="en-GB" altLang="en-US" sz="2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Easimaths</a:t>
            </a:r>
            <a:r>
              <a:rPr lang="en-GB" alt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24464" y="553363"/>
            <a:ext cx="2598103" cy="194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42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38592" y="-20636"/>
            <a:ext cx="10018713" cy="1752599"/>
          </a:xfrm>
        </p:spPr>
        <p:txBody>
          <a:bodyPr/>
          <a:lstStyle/>
          <a:p>
            <a:pPr algn="ctr" eaLnBrk="1" hangingPunct="1"/>
            <a:r>
              <a:rPr lang="en-GB" altLang="en-US" sz="7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Reading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005259" y="1406426"/>
            <a:ext cx="1051560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200" b="1" dirty="0">
                <a:latin typeface="Cavolini" panose="03000502040302020204" pitchFamily="66" charset="0"/>
                <a:cs typeface="Cavolini" panose="03000502040302020204" pitchFamily="66" charset="0"/>
              </a:rPr>
              <a:t>Reading books – reading in groups weekly and rotating reading materials. </a:t>
            </a:r>
          </a:p>
          <a:p>
            <a:pPr eaLnBrk="1" hangingPunct="1"/>
            <a:r>
              <a:rPr lang="en-GB" altLang="en-US" sz="2200" b="1" dirty="0">
                <a:latin typeface="Cavolini" panose="03000502040302020204" pitchFamily="66" charset="0"/>
                <a:cs typeface="Cavolini" panose="03000502040302020204" pitchFamily="66" charset="0"/>
              </a:rPr>
              <a:t>Reciprocal Reading – using reading skills to develop understanding of a text. </a:t>
            </a:r>
          </a:p>
          <a:p>
            <a:pPr eaLnBrk="1" hangingPunct="1"/>
            <a:r>
              <a:rPr lang="en-GB" altLang="en-US" sz="2200" b="1" dirty="0">
                <a:latin typeface="Cavolini" panose="03000502040302020204" pitchFamily="66" charset="0"/>
                <a:cs typeface="Cavolini" panose="03000502040302020204" pitchFamily="66" charset="0"/>
              </a:rPr>
              <a:t>ERIC time – 15 minutes daily reading of children's own choice of book.</a:t>
            </a:r>
          </a:p>
          <a:p>
            <a:pPr eaLnBrk="1" hangingPunct="1"/>
            <a:r>
              <a:rPr lang="en-GB" altLang="en-US" sz="2200" b="1" dirty="0">
                <a:latin typeface="Cavolini" panose="03000502040302020204" pitchFamily="66" charset="0"/>
                <a:cs typeface="Cavolini" panose="03000502040302020204" pitchFamily="66" charset="0"/>
              </a:rPr>
              <a:t>Teacher led reading </a:t>
            </a:r>
          </a:p>
          <a:p>
            <a:pPr eaLnBrk="1" hangingPunct="1"/>
            <a:r>
              <a:rPr lang="en-GB" altLang="en-US" sz="2200" b="1" dirty="0">
                <a:latin typeface="Cavolini" panose="03000502040302020204" pitchFamily="66" charset="0"/>
                <a:cs typeface="Cavolini" panose="03000502040302020204" pitchFamily="66" charset="0"/>
              </a:rPr>
              <a:t>Comprehension – Focus on Comprehension, Reading Book follow up, topic based comprehension. </a:t>
            </a:r>
          </a:p>
        </p:txBody>
      </p:sp>
      <p:sp>
        <p:nvSpPr>
          <p:cNvPr id="10244" name="AutoShape 5" descr="2Q=="/>
          <p:cNvSpPr>
            <a:spLocks noChangeAspect="1" noChangeArrowheads="1"/>
          </p:cNvSpPr>
          <p:nvPr/>
        </p:nvSpPr>
        <p:spPr bwMode="auto">
          <a:xfrm>
            <a:off x="1679575" y="46039"/>
            <a:ext cx="9906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Berlin Sans FB" panose="020E0602020502020306" pitchFamily="34" charset="0"/>
            </a:endParaRPr>
          </a:p>
        </p:txBody>
      </p:sp>
      <p:sp>
        <p:nvSpPr>
          <p:cNvPr id="10245" name="AutoShape 7" descr="2Q=="/>
          <p:cNvSpPr>
            <a:spLocks noChangeAspect="1" noChangeArrowheads="1"/>
          </p:cNvSpPr>
          <p:nvPr/>
        </p:nvSpPr>
        <p:spPr bwMode="auto">
          <a:xfrm>
            <a:off x="1679575" y="46039"/>
            <a:ext cx="9906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Berlin Sans FB" panose="020E0602020502020306" pitchFamily="34" charset="0"/>
            </a:endParaRPr>
          </a:p>
        </p:txBody>
      </p:sp>
      <p:pic>
        <p:nvPicPr>
          <p:cNvPr id="10248" name="Picture 13" descr="MM900286801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5449213"/>
            <a:ext cx="116205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4" descr="MM900283919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318" y="5783323"/>
            <a:ext cx="1211262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5" descr="MM900283665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680" y="5486829"/>
            <a:ext cx="11128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347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Spelling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Phonological awareness and Spelling – North Lanarkshire Active Literacy Programme, phonics and common words</a:t>
            </a:r>
          </a:p>
          <a:p>
            <a:r>
              <a:rPr lang="en-GB" alt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Active approaches – games ,magnetic letters, Five finger rule, multi sensory spelling activities.</a:t>
            </a:r>
          </a:p>
          <a:p>
            <a:r>
              <a:rPr lang="en-GB" alt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Blending sounds to attack words </a:t>
            </a:r>
          </a:p>
          <a:p>
            <a:r>
              <a:rPr lang="en-GB" alt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Dictionary/ Thesaurus Skills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 descr="Magnetic Letters High Res Stock Image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7588">
            <a:off x="8744245" y="4498521"/>
            <a:ext cx="2598755" cy="18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5756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1108</TotalTime>
  <Words>1006</Words>
  <Application>Microsoft Office PowerPoint</Application>
  <PresentationFormat>Widescreen</PresentationFormat>
  <Paragraphs>168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Berlin Sans FB</vt:lpstr>
      <vt:lpstr>Calibri</vt:lpstr>
      <vt:lpstr>Cavolini</vt:lpstr>
      <vt:lpstr>Times New Roman</vt:lpstr>
      <vt:lpstr>Trebuchet MS</vt:lpstr>
      <vt:lpstr>Wingdings 3</vt:lpstr>
      <vt:lpstr>Facet</vt:lpstr>
      <vt:lpstr>Welcome to P3!</vt:lpstr>
      <vt:lpstr>Our Routine </vt:lpstr>
      <vt:lpstr>My Teachers </vt:lpstr>
      <vt:lpstr>Promoting Positive  Behaviour</vt:lpstr>
      <vt:lpstr>PowerPoint Presentation</vt:lpstr>
      <vt:lpstr>PowerPoint Presentation</vt:lpstr>
      <vt:lpstr>Numeracy</vt:lpstr>
      <vt:lpstr>Reading</vt:lpstr>
      <vt:lpstr>Spelling</vt:lpstr>
      <vt:lpstr>Writing</vt:lpstr>
      <vt:lpstr>Literacy at Home </vt:lpstr>
      <vt:lpstr>Topics</vt:lpstr>
      <vt:lpstr>PE days –  Thursday and Friday</vt:lpstr>
      <vt:lpstr> Other Curricular Areas</vt:lpstr>
      <vt:lpstr>Sharing Successes</vt:lpstr>
      <vt:lpstr>Homework</vt:lpstr>
      <vt:lpstr>PowerPoint Presentation</vt:lpstr>
      <vt:lpstr>PowerPoint Presentation</vt:lpstr>
      <vt:lpstr>PowerPoint Presentation</vt:lpstr>
      <vt:lpstr>Reminders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odonnelle60</dc:creator>
  <cp:lastModifiedBy>odonnelle60</cp:lastModifiedBy>
  <cp:revision>55</cp:revision>
  <dcterms:created xsi:type="dcterms:W3CDTF">2016-08-23T07:06:38Z</dcterms:created>
  <dcterms:modified xsi:type="dcterms:W3CDTF">2021-08-30T15:36:39Z</dcterms:modified>
</cp:coreProperties>
</file>