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6" r:id="rId2"/>
    <p:sldId id="271" r:id="rId3"/>
    <p:sldId id="295" r:id="rId4"/>
    <p:sldId id="272" r:id="rId5"/>
    <p:sldId id="302" r:id="rId6"/>
    <p:sldId id="296" r:id="rId7"/>
    <p:sldId id="297" r:id="rId8"/>
    <p:sldId id="273" r:id="rId9"/>
    <p:sldId id="274" r:id="rId10"/>
    <p:sldId id="276" r:id="rId11"/>
    <p:sldId id="288" r:id="rId12"/>
    <p:sldId id="286" r:id="rId13"/>
    <p:sldId id="294" r:id="rId14"/>
    <p:sldId id="293" r:id="rId15"/>
    <p:sldId id="291" r:id="rId16"/>
    <p:sldId id="289" r:id="rId17"/>
    <p:sldId id="300" r:id="rId18"/>
    <p:sldId id="303" r:id="rId19"/>
    <p:sldId id="292" r:id="rId20"/>
    <p:sldId id="298" r:id="rId21"/>
    <p:sldId id="304" r:id="rId22"/>
    <p:sldId id="301" r:id="rId23"/>
    <p:sldId id="287" r:id="rId24"/>
    <p:sldId id="29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558" autoAdjust="0"/>
  </p:normalViewPr>
  <p:slideViewPr>
    <p:cSldViewPr snapToGrid="0">
      <p:cViewPr varScale="1">
        <p:scale>
          <a:sx n="57" d="100"/>
          <a:sy n="57" d="100"/>
        </p:scale>
        <p:origin x="12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AC26C-856C-45F5-AA11-E56CF76C01B7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CC651-049B-491C-B850-13DFACF895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18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492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09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56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765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45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58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69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94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CC651-049B-491C-B850-13DFACF8958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2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9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3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33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74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479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60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93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43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03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5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76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29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97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4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1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01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CAB9-2DDA-41BA-999E-ACCD19465F16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51C875-E00A-4221-B149-4EE70FC439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hyperlink" Target="http://uk.wrs.yahoo.com/_ylt=A0WTf2sHpYtMmHUAJwpNBQx.;_ylu=X3oDMTBqamdoM3Q5BHBvcwMxMgRzZWMDc3IEdnRpZAM-/SIG=1ilcs0k46/EXP=1284306567/**http:/uk.images.search.yahoo.com/images/view?back=http://uk.images.search.yahoo.com/search/images?p=scottish+heinemann+maths&amp;ei=utf-8&amp;fr=yfp-t-702&amp;w=400&amp;h=291&amp;imgurl=www.heinemann.co.uk/shared/covers/bigcovers/9780435175658.jpg&amp;rurl=http://www.heinemann.co.uk/Series/product.aspx?isbn=9780435175658&amp;size=39k&amp;name=Scottish+Hein+Ma...&amp;p=scottish+heinemann+maths&amp;oid=9bc509ac8a220bf8&amp;fr2=&amp;no=12&amp;tt=32&amp;sigr=12191vd2p&amp;sigi=11tvnpb54&amp;sigb=1306nog0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hyperlink" Target="http://uk.wrs.yahoo.com/_ylt=A0WTf2sHpYtMmHUAJwpNBQx.;_ylu=X3oDMTBqamdoM3Q5BHBvcwMxMgRzZWMDc3IEdnRpZAM-/SIG=1ilcs0k46/EXP=1284306567/**http:/uk.images.search.yahoo.com/images/view?back=http://uk.images.search.yahoo.com/search/images?p=scottish+heinemann+maths&amp;ei=utf-8&amp;fr=yfp-t-702&amp;w=400&amp;h=291&amp;imgurl=www.heinemann.co.uk/shared/covers/bigcovers/9780435175658.jpg&amp;rurl=http://www.heinemann.co.uk/Series/product.aspx?isbn=9780435175658&amp;size=39k&amp;name=Scottish+Hein+Ma...&amp;p=scottish+heinemann+maths&amp;oid=9bc509ac8a220bf8&amp;fr2=&amp;no=12&amp;tt=32&amp;sigr=12191vd2p&amp;sigi=11tvnpb54&amp;sigb=1306nog0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872" y="1165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Welcome to P6!</a:t>
            </a:r>
            <a:endParaRPr lang="en-GB" sz="6600" b="1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67" y="2490788"/>
            <a:ext cx="3605210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9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rgbClr val="00B050"/>
                </a:solidFill>
                <a:latin typeface="Berlin Sans FB" panose="020E0602020502020306" pitchFamily="34" charset="0"/>
              </a:rPr>
              <a:t>Reading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005259" y="1848248"/>
            <a:ext cx="10515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Reading books – Literacy World &amp; Rapid Reader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Reciprocal Reading – using reading skills to develop understanding of a text. </a:t>
            </a:r>
          </a:p>
          <a:p>
            <a:pPr marL="341313" indent="-341313">
              <a:buFont typeface="Berlin Sans FB" panose="020E0602020502020306" pitchFamily="34" charset="0"/>
              <a:buChar char="•"/>
              <a:tabLst>
                <a:tab pos="914400" algn="l"/>
              </a:tabLst>
            </a:pPr>
            <a:r>
              <a:rPr lang="en-GB" altLang="en-US" sz="2400" dirty="0" smtClean="0">
                <a:latin typeface="Berlin Sans FB" panose="020E0602020502020306" pitchFamily="34" charset="0"/>
              </a:rPr>
              <a:t>ERIC time – 15 minutes daily reading of children's own choice of book.</a:t>
            </a:r>
          </a:p>
          <a:p>
            <a:pPr marL="341313" indent="-341313">
              <a:buFont typeface="Berlin Sans FB" panose="020E0602020502020306" pitchFamily="34" charset="0"/>
              <a:buChar char="•"/>
              <a:tabLst>
                <a:tab pos="914400" algn="l"/>
              </a:tabLst>
            </a:pPr>
            <a:r>
              <a:rPr lang="en-GB" altLang="en-US" sz="2400" dirty="0" smtClean="0">
                <a:latin typeface="Berlin Sans FB" panose="020E0602020502020306" pitchFamily="34" charset="0"/>
              </a:rPr>
              <a:t>Teacher led reading </a:t>
            </a:r>
            <a:endParaRPr lang="en-GB" altLang="en-US" sz="2400" dirty="0">
              <a:latin typeface="Berlin Sans FB" panose="020E0602020502020306" pitchFamily="34" charset="0"/>
            </a:endParaRPr>
          </a:p>
          <a:p>
            <a:pPr marL="341313" indent="-341313">
              <a:buFont typeface="Berlin Sans FB" panose="020E0602020502020306" pitchFamily="34" charset="0"/>
              <a:buChar char="•"/>
              <a:tabLst>
                <a:tab pos="914400" algn="l"/>
              </a:tabLst>
            </a:pPr>
            <a:r>
              <a:rPr lang="en-GB" altLang="en-US" sz="2400" dirty="0" smtClean="0">
                <a:latin typeface="Berlin Sans FB" panose="020E0602020502020306" pitchFamily="34" charset="0"/>
              </a:rPr>
              <a:t>Comprehension – Focus on Comprehension, Reading Book follow up, topic based comprehension. </a:t>
            </a:r>
          </a:p>
        </p:txBody>
      </p:sp>
      <p:sp>
        <p:nvSpPr>
          <p:cNvPr id="10244" name="AutoShape 5" descr="2Q=="/>
          <p:cNvSpPr>
            <a:spLocks noChangeAspect="1" noChangeArrowheads="1"/>
          </p:cNvSpPr>
          <p:nvPr/>
        </p:nvSpPr>
        <p:spPr bwMode="auto">
          <a:xfrm>
            <a:off x="1679575" y="46039"/>
            <a:ext cx="990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Berlin Sans FB" panose="020E0602020502020306" pitchFamily="34" charset="0"/>
            </a:endParaRPr>
          </a:p>
        </p:txBody>
      </p:sp>
      <p:sp>
        <p:nvSpPr>
          <p:cNvPr id="10245" name="AutoShape 7" descr="2Q=="/>
          <p:cNvSpPr>
            <a:spLocks noChangeAspect="1" noChangeArrowheads="1"/>
          </p:cNvSpPr>
          <p:nvPr/>
        </p:nvSpPr>
        <p:spPr bwMode="auto">
          <a:xfrm>
            <a:off x="1679575" y="46039"/>
            <a:ext cx="990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Berlin Sans FB" panose="020E0602020502020306" pitchFamily="34" charset="0"/>
            </a:endParaRPr>
          </a:p>
        </p:txBody>
      </p:sp>
      <p:pic>
        <p:nvPicPr>
          <p:cNvPr id="10248" name="Picture 13" descr="MM900286801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5449213"/>
            <a:ext cx="11620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4" descr="MM900283919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18" y="5783323"/>
            <a:ext cx="121126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5" descr="MM90028366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80" y="5486829"/>
            <a:ext cx="1112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Spelling</a:t>
            </a:r>
            <a:endParaRPr lang="en-GB" sz="80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400" dirty="0">
                <a:latin typeface="Berlin Sans FB" pitchFamily="34" charset="0"/>
              </a:rPr>
              <a:t>Phonological awareness and Spelling – North Lanarkshire Active Literacy Programme, phonics and common words</a:t>
            </a:r>
          </a:p>
          <a:p>
            <a:r>
              <a:rPr lang="en-GB" altLang="en-US" sz="2400" dirty="0">
                <a:latin typeface="Berlin Sans FB" pitchFamily="34" charset="0"/>
              </a:rPr>
              <a:t>Active approaches – games ,magnetic letters, Five finger rule, multi sensory spelling </a:t>
            </a:r>
            <a:r>
              <a:rPr lang="en-GB" altLang="en-US" sz="2400" dirty="0" smtClean="0">
                <a:latin typeface="Berlin Sans FB" pitchFamily="34" charset="0"/>
              </a:rPr>
              <a:t>activities.</a:t>
            </a:r>
            <a:endParaRPr lang="en-GB" altLang="en-US" sz="2400" dirty="0">
              <a:latin typeface="Berlin Sans FB" pitchFamily="34" charset="0"/>
            </a:endParaRPr>
          </a:p>
          <a:p>
            <a:r>
              <a:rPr lang="en-GB" altLang="en-US" sz="2400" dirty="0">
                <a:latin typeface="Berlin Sans FB" pitchFamily="34" charset="0"/>
              </a:rPr>
              <a:t>Blending sounds to attack words </a:t>
            </a:r>
            <a:endParaRPr lang="en-GB" altLang="en-US" sz="2400" dirty="0" smtClean="0">
              <a:latin typeface="Berlin Sans FB" pitchFamily="34" charset="0"/>
            </a:endParaRPr>
          </a:p>
          <a:p>
            <a:r>
              <a:rPr lang="en-GB" altLang="en-US" sz="2400" dirty="0" smtClean="0">
                <a:latin typeface="Berlin Sans FB" pitchFamily="34" charset="0"/>
              </a:rPr>
              <a:t>Dictionary/ Thesaurus Skills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8" descr="MM900283273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489576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MM90028327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35" y="5489575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MM90028327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45" y="5440500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35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Writing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A range of genres, often topic related.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Success Criteria for each lesson displayed at the top of work highlighting to the children what is expected in each piece of work.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Using ICT – Microsoft Word, Talk to Text &amp; Immersive Reader</a:t>
            </a:r>
            <a:r>
              <a:rPr lang="en-GB" altLang="en-US" dirty="0" smtClean="0">
                <a:latin typeface="Berlin Sans FB" panose="020E0602020502020306" pitchFamily="34" charset="0"/>
              </a:rPr>
              <a:t>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August/September focus – developing description. </a:t>
            </a:r>
          </a:p>
        </p:txBody>
      </p:sp>
      <p:pic>
        <p:nvPicPr>
          <p:cNvPr id="8196" name="Picture 4" descr="MC900413638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8914"/>
            <a:ext cx="1003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MC900413638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4"/>
            <a:ext cx="1003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MM90030330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221163"/>
            <a:ext cx="18478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MM90004093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5157789"/>
            <a:ext cx="11811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9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B050"/>
                </a:solidFill>
              </a:rPr>
              <a:t>Literacy at Home </a:t>
            </a:r>
            <a:endParaRPr lang="en-GB" sz="48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 smtClean="0"/>
              <a:t>Reading – encourage 15 minutes per night of reading. Ask questions throughout  &amp; spot ‘WOW’ words (adjectives).</a:t>
            </a:r>
          </a:p>
          <a:p>
            <a:r>
              <a:rPr lang="en-GB" sz="2400" b="1" dirty="0" smtClean="0"/>
              <a:t>Spelling – Doorway Online</a:t>
            </a:r>
          </a:p>
          <a:p>
            <a:r>
              <a:rPr lang="en-GB" sz="2400" b="1" dirty="0" smtClean="0"/>
              <a:t>Typing – BBC Dance Mat, Doorway Online Typing.</a:t>
            </a:r>
          </a:p>
          <a:p>
            <a:r>
              <a:rPr lang="en-GB" sz="2400" b="1" dirty="0" smtClean="0"/>
              <a:t>Education City – Literacy Games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48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B050"/>
                </a:solidFill>
              </a:rPr>
              <a:t>Health &amp; Wellbeing </a:t>
            </a:r>
            <a:endParaRPr lang="en-GB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Bounce back programme – encouraging resilience and growth </a:t>
            </a:r>
            <a:r>
              <a:rPr lang="en-GB" sz="3200" b="1" dirty="0" err="1" smtClean="0"/>
              <a:t>mindset</a:t>
            </a:r>
            <a:r>
              <a:rPr lang="en-GB" sz="3200" b="1" dirty="0" smtClean="0"/>
              <a:t>. </a:t>
            </a:r>
          </a:p>
          <a:p>
            <a:r>
              <a:rPr lang="en-GB" sz="3200" b="1" dirty="0" smtClean="0"/>
              <a:t>ICE Pack HWB resource. </a:t>
            </a:r>
          </a:p>
          <a:p>
            <a:r>
              <a:rPr lang="en-GB" sz="3200" b="1" dirty="0" smtClean="0"/>
              <a:t>Team building activities. </a:t>
            </a:r>
          </a:p>
          <a:p>
            <a:r>
              <a:rPr lang="en-GB" sz="3200" b="1" dirty="0" smtClean="0"/>
              <a:t>Circle Time activities.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046887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15623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Topics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en-US" sz="3200" dirty="0" smtClean="0">
                <a:latin typeface="Berlin Sans FB" pitchFamily="34" charset="0"/>
              </a:rPr>
              <a:t>SHANARRI – rights &amp; responsibilities of the child. Linking to class rules.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en-US" sz="3200" dirty="0" smtClean="0">
                <a:latin typeface="Berlin Sans FB" pitchFamily="34" charset="0"/>
              </a:rPr>
              <a:t>Natural Disasters– September - November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en-US" sz="3200" dirty="0" smtClean="0">
                <a:latin typeface="Berlin Sans FB" pitchFamily="34" charset="0"/>
              </a:rPr>
              <a:t>Christmas Enterprise – November – December. </a:t>
            </a:r>
          </a:p>
          <a:p>
            <a:endParaRPr lang="en-GB" dirty="0"/>
          </a:p>
        </p:txBody>
      </p:sp>
      <p:pic>
        <p:nvPicPr>
          <p:cNvPr id="1030" name="Picture 6" descr="Image result for christmas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1270000" cy="17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rupting volcano with ash plume and lava flow | Free SV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3967691"/>
            <a:ext cx="2878667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06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PE</a:t>
            </a:r>
            <a:endParaRPr lang="en-GB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68" y="1830617"/>
            <a:ext cx="10515600" cy="4351338"/>
          </a:xfrm>
        </p:spPr>
        <p:txBody>
          <a:bodyPr/>
          <a:lstStyle/>
          <a:p>
            <a:r>
              <a:rPr lang="en-GB" altLang="en-US" sz="2400" dirty="0">
                <a:latin typeface="Berlin Sans FB" panose="020E0602020502020306" pitchFamily="34" charset="0"/>
              </a:rPr>
              <a:t>Please ensure all children bring their FULL P.E. kit </a:t>
            </a:r>
            <a:r>
              <a:rPr lang="en-GB" altLang="en-US" sz="2400" dirty="0" smtClean="0">
                <a:latin typeface="Berlin Sans FB" panose="020E0602020502020306" pitchFamily="34" charset="0"/>
              </a:rPr>
              <a:t>on Wednesday and Friday. </a:t>
            </a:r>
            <a:endParaRPr lang="en-GB" altLang="en-US" sz="2400" dirty="0">
              <a:latin typeface="Berlin Sans FB" panose="020E0602020502020306" pitchFamily="34" charset="0"/>
            </a:endParaRPr>
          </a:p>
          <a:p>
            <a:r>
              <a:rPr lang="en-GB" altLang="en-US" sz="2400" dirty="0" smtClean="0">
                <a:latin typeface="Berlin Sans FB" panose="020E0602020502020306" pitchFamily="34" charset="0"/>
              </a:rPr>
              <a:t>PE will be taking place both indoors and outdoors – dependent on weather. </a:t>
            </a:r>
          </a:p>
          <a:p>
            <a:r>
              <a:rPr lang="en-GB" altLang="en-US" sz="2400" dirty="0" smtClean="0">
                <a:latin typeface="Berlin Sans FB" panose="020E0602020502020306" pitchFamily="34" charset="0"/>
              </a:rPr>
              <a:t>Any </a:t>
            </a:r>
            <a:r>
              <a:rPr lang="en-GB" altLang="en-US" sz="2400" dirty="0">
                <a:latin typeface="Berlin Sans FB" panose="020E0602020502020306" pitchFamily="34" charset="0"/>
              </a:rPr>
              <a:t>Jewellery should be removed for P.E. days. Earrings should be covered with clear tape if they cannot be removed</a:t>
            </a:r>
          </a:p>
          <a:p>
            <a:r>
              <a:rPr lang="en-GB" altLang="en-US" sz="2400" dirty="0">
                <a:latin typeface="Berlin Sans FB" panose="020E0602020502020306" pitchFamily="34" charset="0"/>
              </a:rPr>
              <a:t>Children should have plenty of water with them on P.E. days. Water is kept up in the classroom for the children returning from P.E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8" y="-6023"/>
            <a:ext cx="1568343" cy="1358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66" y="90550"/>
            <a:ext cx="1697319" cy="141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73" y="5471160"/>
            <a:ext cx="4195191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3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Curricular Areas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720322"/>
            <a:ext cx="9956800" cy="4257145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Primary 6 will attend Art with Mrs Hughes on a Thursday. </a:t>
            </a:r>
            <a:endParaRPr lang="en-GB" sz="2400" b="1" dirty="0" smtClean="0"/>
          </a:p>
          <a:p>
            <a:r>
              <a:rPr lang="en-GB" sz="2400" b="1" dirty="0" smtClean="0"/>
              <a:t>Mr </a:t>
            </a:r>
            <a:r>
              <a:rPr lang="en-GB" sz="2400" b="1" dirty="0" smtClean="0"/>
              <a:t>Preston will also be working with the class on Thursdays, focussing on developing their skills in Technologies.</a:t>
            </a:r>
          </a:p>
          <a:p>
            <a:r>
              <a:rPr lang="en-GB" sz="2400" b="1" dirty="0" smtClean="0"/>
              <a:t>Science – our science focus for Term 1 will link with our topic on Natural Disasters. We will be learning about the Earth’s structure</a:t>
            </a:r>
            <a:r>
              <a:rPr lang="en-GB" sz="2400" b="1" dirty="0"/>
              <a:t> </a:t>
            </a:r>
            <a:r>
              <a:rPr lang="en-GB" sz="2400" b="1" dirty="0" smtClean="0"/>
              <a:t>&amp; weather.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5779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Have a look inside our art area!</a:t>
            </a:r>
            <a:endParaRPr lang="en-GB" sz="2000" dirty="0"/>
          </a:p>
        </p:txBody>
      </p:sp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2" y="1793610"/>
            <a:ext cx="6526741" cy="489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19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468" y="168505"/>
            <a:ext cx="8873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B050"/>
                </a:solidFill>
              </a:rPr>
              <a:t>Working Hard – we LOVE art!</a:t>
            </a:r>
            <a:endParaRPr lang="en-GB" sz="44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https://attachments.office.net/owa/gw16brandondalyciara%40glow.sch.uk/service.svc/s/GetAttachmentThumbnail?id=AAMkADgyOGUxYzc3LWFmNWEtNGE2MS05YjljLTNjOTIyMGFmMDU1MgBGAAAAAADrWUa4ipnsSJzBAKVcJxZQBwCrMTJrekE6QKQUFmE2G7%2FJAAAAAAEMAACrMTJrekE6QKQUFmE2G7%2FJAASlAv0GAAABEgAQAAWJJ0fxV85CuzfZvvxcbFM%3D&amp;thumbnailType=2&amp;token=eyJhbGciOiJSUzI1NiIsImtpZCI6IjMwODE3OUNFNUY0QjUyRTc4QjJEQjg5NjZCQUY0RUNDMzcyN0FFRUUiLCJ0eXAiOiJKV1QiLCJ4NXQiOiJNSUY1emw5TFV1ZUxMYmlXYTY5T3pEY25ydTQifQ.eyJvcmlnaW4iOiJodHRwczovL291dGxvb2sub2ZmaWNlLmNvbSIsInVjIjoiMGIxOWU5NTg1NDk5NDc1ODgyODMzYWM2MmEyODZiYTkiLCJ2ZXIiOiJFeGNoYW5nZS5DYWxsYmFjay5WMSIsImFwcGN0eHNlbmRlciI6Ik93YURvd25sb2FkQGNjZDMyY2EzLTE2Y2UtNDI4Zi05NTQxLTM3MmQ2YjA1MTkyOSIsImlzc3JpbmciOiJXVyIsImFwcGN0eCI6IntcIm1zZXhjaHByb3RcIjpcIm93YVwiLFwicHVpZFwiOlwiMTE1Mzk3NzAyNTQ2ODAzNTkxNVwiLFwic2NvcGVcIjpcIk93YURvd25sb2FkXCIsXCJvaWRcIjpcIjgzZDFiYjFkLThlYTQtNDVhZC1iNGUyLTU5NzM2MWQ4NTE0Y1wiLFwicHJpbWFyeXNpZFwiOlwiUy0xLTUtMjEtMjgxNDA1MzYwNi0xODc1OTc4NDkzLTQ2MDE5MC0xMDc2MDM0N1wifSIsIm5iZiI6MTYyOTk2OTQ3MSwiZXhwIjoxNjI5OTcwMDcxLCJpc3MiOiIwMDAwMDAwMi0wMDAwLTBmZjEtY2UwMC0wMDAwMDAwMDAwMDBAY2NkMzJjYTMtMTZjZS00MjhmLTk1NDEtMzcyZDZiMDUxOTI5IiwiYXVkIjoiMDAwMDAwMDItMDAwMC0wZmYxLWNlMDAtMDAwMDAwMDAwMDAwL2F0dGFjaG1lbnRzLm9mZmljZS5uZXRAY2NkMzJjYTMtMTZjZS00MjhmLTk1NDEtMzcyZDZiMDUxOTI5IiwiaGFwcCI6Im93YSJ9.YVL9PPqVrwYbxLte7UafbTcbsLevflqw8cITvFywe1lWg1J4AIFCdEYuD1Nz1-kAKjfNc5lR0Rq2_7wjD3lHagsuyE1AUkYWSwSUNbVYP2KZHvK0HiPt5kce9wpmX5GZYk_ryNH_DygFLvgdPB97hx1byIBCzLjlTA5mgjK3ts_zaI_5QDfNE7y6f50NLwxRBLDTmnmY-kv27XJimHnmRseCOxcgjNtEXHkoq_XA1TC2ztObmIR0EyKbpl1YhA5xocIU6YXd6rGmQ4QDI4ZI0Y9VKu3rX1wRz8nfyCg-u5hjv-1vLM0ng7KrW0bkgdQWaCbKshkeO0FfgAeMnQ6kJA&amp;X-OWA-CANARY=sM-MX_f3AEmal0k3KgYf4gDn4mVyaNkY66gTpfZ5Sn0inIQmlCW-aC2dDMT_Qi4N1LyGOj1xYoI.&amp;owa=outlook.office.com&amp;scriptVer=20210802002.13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00174"/>
            <a:ext cx="3705225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66" y="1400174"/>
            <a:ext cx="3671359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91" y="1400174"/>
            <a:ext cx="3711441" cy="49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8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8332" y="233129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en-US" sz="7200" dirty="0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Our Classroom</a:t>
            </a:r>
            <a:endParaRPr lang="en-GB" altLang="en-US" sz="7200" dirty="0">
              <a:solidFill>
                <a:schemeClr val="accent6">
                  <a:lumMod val="7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18332" y="1389062"/>
            <a:ext cx="105156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400" dirty="0" smtClean="0">
                <a:latin typeface="Berlin Sans FB" panose="020E0602020502020306" pitchFamily="34" charset="0"/>
              </a:rPr>
              <a:t>Morning routine – </a:t>
            </a:r>
          </a:p>
          <a:p>
            <a:r>
              <a:rPr lang="en-GB" altLang="en-US" sz="2400" dirty="0" smtClean="0">
                <a:latin typeface="Berlin Sans FB" panose="020E0602020502020306" pitchFamily="34" charset="0"/>
              </a:rPr>
              <a:t>School Day – 9:00-3:00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Hang jackets and bags in the cloakroom.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Wash hands at the sink.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Morning prayer.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Register, lunches and plan for the day.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Starter activity/mental maths.</a:t>
            </a:r>
          </a:p>
          <a:p>
            <a:pPr eaLnBrk="1" hangingPunct="1"/>
            <a:endParaRPr lang="en-GB" altLang="en-US" dirty="0" smtClean="0">
              <a:latin typeface="Berlin Sans FB" panose="020E0602020502020306" pitchFamily="34" charset="0"/>
            </a:endParaRPr>
          </a:p>
          <a:p>
            <a:pPr eaLnBrk="1" hangingPunct="1"/>
            <a:endParaRPr lang="en-GB" altLang="en-US" dirty="0" smtClean="0">
              <a:latin typeface="Berlin Sans FB" panose="020E0602020502020306" pitchFamily="34" charset="0"/>
            </a:endParaRPr>
          </a:p>
        </p:txBody>
      </p:sp>
      <p:pic>
        <p:nvPicPr>
          <p:cNvPr id="5124" name="Picture 4" descr="MM90023624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5740400"/>
            <a:ext cx="9350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MM900296853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29" y="5653087"/>
            <a:ext cx="1000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MM900283949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5702767"/>
            <a:ext cx="13652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6388" y="269578"/>
            <a:ext cx="8873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B050"/>
                </a:solidFill>
              </a:rPr>
              <a:t>Working Hard</a:t>
            </a:r>
            <a:endParaRPr lang="en-GB" sz="44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253067"/>
            <a:ext cx="3968527" cy="52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02" y="1253067"/>
            <a:ext cx="4109862" cy="52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64" y="1253066"/>
            <a:ext cx="3745023" cy="52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2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Working Hard</a:t>
            </a:r>
            <a:endParaRPr lang="en-GB" b="1" dirty="0"/>
          </a:p>
        </p:txBody>
      </p:sp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2399"/>
            <a:ext cx="3911601" cy="52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1422398"/>
            <a:ext cx="3911600" cy="52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1" y="1422397"/>
            <a:ext cx="4032251" cy="52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17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Sharing Successes.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9770533" cy="4314162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While we are still unable to have whole school assemblies, we will be having a ‘mini assembly’ in our class on a Friday afternoon. </a:t>
            </a:r>
          </a:p>
          <a:p>
            <a:r>
              <a:rPr lang="en-GB" sz="2400" b="1" dirty="0" smtClean="0"/>
              <a:t>St Marks Marvel (pupil of the week) will be presented with their certificate.</a:t>
            </a:r>
          </a:p>
          <a:p>
            <a:r>
              <a:rPr lang="en-GB" sz="2400" b="1" dirty="0" smtClean="0"/>
              <a:t>We would also love to hear about ‘Marvellous Moments’ outside of school. Certificates/medals/awards from clubs/groups outside of school can be brought in on Fridays to share with the class. </a:t>
            </a:r>
            <a:endParaRPr lang="en-GB" sz="2400" b="1" dirty="0"/>
          </a:p>
        </p:txBody>
      </p:sp>
      <p:pic>
        <p:nvPicPr>
          <p:cNvPr id="4" name="Picture 3" descr="Gold medal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12" y="228601"/>
            <a:ext cx="1499372" cy="2997200"/>
          </a:xfrm>
          <a:prstGeom prst="rect">
            <a:avLst/>
          </a:prstGeom>
        </p:spPr>
      </p:pic>
      <p:pic>
        <p:nvPicPr>
          <p:cNvPr id="5" name="Picture 4" descr="Free Customizable Certificate of Achieveme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3" y="4672061"/>
            <a:ext cx="2828863" cy="21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38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260350"/>
            <a:ext cx="8596668" cy="1320800"/>
          </a:xfrm>
        </p:spPr>
        <p:txBody>
          <a:bodyPr/>
          <a:lstStyle/>
          <a:p>
            <a:pPr algn="ctr" eaLnBrk="1" hangingPunct="1"/>
            <a:r>
              <a:rPr lang="en-GB" altLang="en-US" sz="7200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Homework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93391" y="1690688"/>
            <a:ext cx="9838266" cy="4525963"/>
          </a:xfrm>
        </p:spPr>
        <p:txBody>
          <a:bodyPr/>
          <a:lstStyle/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After 25 minutes, </a:t>
            </a:r>
            <a:r>
              <a:rPr lang="en-GB" altLang="en-US" sz="2400" dirty="0" smtClean="0">
                <a:solidFill>
                  <a:srgbClr val="FF3300"/>
                </a:solidFill>
                <a:latin typeface="Berlin Sans FB" panose="020E0602020502020306" pitchFamily="34" charset="0"/>
              </a:rPr>
              <a:t>STOP!!!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Will change from week to week. 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Mental Maths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Written Maths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Spelling/Active Spelling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Reading/Comprehension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Topic research </a:t>
            </a:r>
          </a:p>
          <a:p>
            <a:pPr eaLnBrk="1" hangingPunct="1"/>
            <a:r>
              <a:rPr lang="en-GB" altLang="en-US" sz="2400" dirty="0" smtClean="0">
                <a:latin typeface="Berlin Sans FB" panose="020E0602020502020306" pitchFamily="34" charset="0"/>
              </a:rPr>
              <a:t>Education City tasks/Google classroom may also be used. </a:t>
            </a:r>
          </a:p>
          <a:p>
            <a:pPr eaLnBrk="1" hangingPunct="1">
              <a:buFontTx/>
              <a:buNone/>
            </a:pPr>
            <a:endParaRPr lang="en-GB" altLang="en-US" dirty="0" smtClean="0">
              <a:latin typeface="Berlin Sans FB" panose="020E0602020502020306" pitchFamily="34" charset="0"/>
            </a:endParaRPr>
          </a:p>
          <a:p>
            <a:pPr eaLnBrk="1" hangingPunct="1"/>
            <a:endParaRPr lang="en-GB" altLang="en-US" dirty="0" smtClean="0"/>
          </a:p>
        </p:txBody>
      </p:sp>
      <p:pic>
        <p:nvPicPr>
          <p:cNvPr id="9220" name="Picture 4" descr="MM900040998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333376"/>
            <a:ext cx="989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MM900040998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60350"/>
            <a:ext cx="106203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MM90028387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603" y="4873626"/>
            <a:ext cx="119221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MM90028366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5464176"/>
            <a:ext cx="110648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7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11656"/>
            <a:ext cx="8596668" cy="1320800"/>
          </a:xfrm>
        </p:spPr>
        <p:txBody>
          <a:bodyPr/>
          <a:lstStyle/>
          <a:p>
            <a:r>
              <a:rPr lang="en-GB" dirty="0" smtClean="0"/>
              <a:t>Reminders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6" y="1032934"/>
            <a:ext cx="9770533" cy="5604933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dirty="0" smtClean="0"/>
              <a:t>Please remind all pupils that no toys should be brought from home on any occasion. Playground equipment is provided at break and lunch and games/resources are provided for Golden Time. </a:t>
            </a:r>
          </a:p>
          <a:p>
            <a:r>
              <a:rPr lang="en-GB" sz="2400" b="1" dirty="0" smtClean="0"/>
              <a:t>Pupils should bring a water bottle every day for throughout the day in class. Please ensure this is plain water – not fizzy juice or diluting juice. </a:t>
            </a:r>
            <a:endParaRPr lang="en-GB" sz="2400" b="1" dirty="0" smtClean="0"/>
          </a:p>
          <a:p>
            <a:r>
              <a:rPr lang="en-GB" sz="2400" b="1" dirty="0"/>
              <a:t>Children are encouraged to bring a healthy snack </a:t>
            </a:r>
            <a:r>
              <a:rPr lang="en-GB" sz="2400" b="1" dirty="0" err="1"/>
              <a:t>e.g</a:t>
            </a:r>
            <a:r>
              <a:rPr lang="en-GB" sz="2400" b="1" dirty="0"/>
              <a:t> an apple or banana along with a drink of water or fruit juice.</a:t>
            </a:r>
            <a:br>
              <a:rPr lang="en-GB" sz="2400" b="1" dirty="0"/>
            </a:br>
            <a:r>
              <a:rPr lang="en-GB" sz="2400" b="1" dirty="0" smtClean="0"/>
              <a:t>As </a:t>
            </a:r>
            <a:r>
              <a:rPr lang="en-GB" sz="2400" b="1" dirty="0"/>
              <a:t>a Health Promoting school children are not allowed cans, fizzy juice or chewing gum.</a:t>
            </a:r>
            <a:br>
              <a:rPr lang="en-GB" sz="2400" b="1" dirty="0"/>
            </a:br>
            <a:r>
              <a:rPr lang="en-GB" sz="2400" b="1" dirty="0"/>
              <a:t/>
            </a:r>
            <a:br>
              <a:rPr lang="en-GB" sz="2400" b="1" dirty="0"/>
            </a:br>
            <a:r>
              <a:rPr lang="en-GB" sz="2400" b="1" dirty="0"/>
              <a:t>We have some pupils with nut allergies, so please ensure no nut based products are brought to school. </a:t>
            </a:r>
            <a:br>
              <a:rPr lang="en-GB" sz="2400" b="1" dirty="0"/>
            </a:br>
            <a:endParaRPr lang="en-GB" sz="2400" b="1" dirty="0" smtClean="0"/>
          </a:p>
          <a:p>
            <a:r>
              <a:rPr lang="en-GB" sz="2400" b="1" dirty="0" smtClean="0"/>
              <a:t>Keep up to date with the class on the school app and twitter!</a:t>
            </a:r>
          </a:p>
          <a:p>
            <a:pPr marL="0" indent="0">
              <a:buNone/>
            </a:pPr>
            <a:r>
              <a:rPr lang="en-GB" sz="2400" b="1" dirty="0"/>
              <a:t> </a:t>
            </a:r>
            <a:r>
              <a:rPr lang="en-GB" sz="2400" b="1" dirty="0" smtClean="0"/>
              <a:t>    </a:t>
            </a:r>
            <a:r>
              <a:rPr lang="en-GB" sz="2400" b="1" dirty="0" smtClean="0"/>
              <a:t>Twitter </a:t>
            </a:r>
            <a:r>
              <a:rPr lang="en-GB" sz="2400" b="1" dirty="0" smtClean="0"/>
              <a:t>handle: @stmarksrutherg2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69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B050"/>
                </a:solidFill>
              </a:rPr>
              <a:t>Have a look inside!</a:t>
            </a:r>
            <a:endParaRPr lang="en-GB" sz="54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8" y="1930400"/>
            <a:ext cx="5622086" cy="421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987913"/>
            <a:ext cx="5545402" cy="41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1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12546"/>
            <a:ext cx="10515600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7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Promoting Positive Behaviour</a:t>
            </a:r>
            <a:endParaRPr lang="en-GB" altLang="en-US" sz="72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23081" y="996286"/>
            <a:ext cx="11627892" cy="5609229"/>
          </a:xfrm>
        </p:spPr>
        <p:txBody>
          <a:bodyPr>
            <a:normAutofit/>
          </a:bodyPr>
          <a:lstStyle/>
          <a:p>
            <a:pPr eaLnBrk="1" hangingPunct="1"/>
            <a:endParaRPr lang="en-GB" altLang="en-US" sz="3600" dirty="0" smtClean="0">
              <a:latin typeface="Berlin Sans FB" panose="020E0602020502020306" pitchFamily="34" charset="0"/>
            </a:endParaRPr>
          </a:p>
          <a:p>
            <a:pPr eaLnBrk="1" hangingPunct="1"/>
            <a:r>
              <a:rPr lang="en-GB" altLang="en-US" sz="3200" dirty="0" smtClean="0">
                <a:latin typeface="Berlin Sans FB" panose="020E0602020502020306" pitchFamily="34" charset="0"/>
              </a:rPr>
              <a:t>RRS – Ready Respectful Safe.</a:t>
            </a:r>
          </a:p>
          <a:p>
            <a:pPr eaLnBrk="1" hangingPunct="1"/>
            <a:r>
              <a:rPr lang="en-GB" altLang="en-US" sz="3200" dirty="0" smtClean="0">
                <a:latin typeface="Berlin Sans FB" panose="020E0602020502020306" pitchFamily="34" charset="0"/>
              </a:rPr>
              <a:t>St Marks Way – Start on Green each day – move up to bronze, silver &amp; gold. Move down to amber &amp; red. </a:t>
            </a:r>
          </a:p>
          <a:p>
            <a:pPr eaLnBrk="1" hangingPunct="1"/>
            <a:r>
              <a:rPr lang="en-GB" altLang="en-US" sz="3200" dirty="0" smtClean="0">
                <a:latin typeface="Berlin Sans FB" panose="020E0602020502020306" pitchFamily="34" charset="0"/>
              </a:rPr>
              <a:t>Lunchtime reflection (red on St Marks Way) – time to reflect on what has </a:t>
            </a:r>
            <a:r>
              <a:rPr lang="en-GB" altLang="en-US" sz="3200" dirty="0" smtClean="0">
                <a:latin typeface="Berlin Sans FB" panose="020E0602020502020306" pitchFamily="34" charset="0"/>
              </a:rPr>
              <a:t>gone</a:t>
            </a:r>
            <a:r>
              <a:rPr lang="en-GB" altLang="en-US" sz="3200" dirty="0" smtClean="0">
                <a:latin typeface="Berlin Sans FB" panose="020E0602020502020306" pitchFamily="34" charset="0"/>
              </a:rPr>
              <a:t> </a:t>
            </a:r>
            <a:r>
              <a:rPr lang="en-GB" altLang="en-US" sz="3200" dirty="0" smtClean="0">
                <a:latin typeface="Berlin Sans FB" panose="020E0602020502020306" pitchFamily="34" charset="0"/>
              </a:rPr>
              <a:t>wrong. </a:t>
            </a:r>
          </a:p>
          <a:p>
            <a:pPr eaLnBrk="1" hangingPunct="1"/>
            <a:r>
              <a:rPr lang="en-GB" altLang="en-US" sz="3200" dirty="0" smtClean="0">
                <a:latin typeface="Berlin Sans FB" panose="020E0602020502020306" pitchFamily="34" charset="0"/>
              </a:rPr>
              <a:t>Star of the Day</a:t>
            </a:r>
          </a:p>
          <a:p>
            <a:pPr eaLnBrk="1" hangingPunct="1"/>
            <a:r>
              <a:rPr lang="en-GB" altLang="en-US" sz="3200" dirty="0" smtClean="0">
                <a:latin typeface="Berlin Sans FB" panose="020E0602020502020306" pitchFamily="34" charset="0"/>
              </a:rPr>
              <a:t>Positive Notes Home</a:t>
            </a:r>
          </a:p>
          <a:p>
            <a:r>
              <a:rPr lang="en-GB" altLang="en-US" sz="3200" dirty="0" smtClean="0">
                <a:latin typeface="Berlin Sans FB" panose="020E0602020502020306" pitchFamily="34" charset="0"/>
              </a:rPr>
              <a:t>Golden Time 20-25 minutes on Friday afternoon. </a:t>
            </a:r>
            <a:endParaRPr lang="en-GB" altLang="en-US" sz="3200" dirty="0">
              <a:latin typeface="Berlin Sans FB" panose="020E0602020502020306" pitchFamily="34" charset="0"/>
            </a:endParaRPr>
          </a:p>
          <a:p>
            <a:pPr eaLnBrk="1" hangingPunct="1"/>
            <a:endParaRPr lang="en-GB" altLang="en-US" sz="3600" dirty="0">
              <a:latin typeface="Berlin Sans FB" panose="020E0602020502020306" pitchFamily="34" charset="0"/>
            </a:endParaRPr>
          </a:p>
        </p:txBody>
      </p:sp>
      <p:pic>
        <p:nvPicPr>
          <p:cNvPr id="6149" name="Picture 7" descr="MM900336646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587" y="5229755"/>
            <a:ext cx="13684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0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16533" cy="1320800"/>
          </a:xfrm>
        </p:spPr>
        <p:txBody>
          <a:bodyPr/>
          <a:lstStyle/>
          <a:p>
            <a:r>
              <a:rPr lang="en-GB" dirty="0" smtClean="0"/>
              <a:t>Star of the 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8" y="1270000"/>
            <a:ext cx="6350000" cy="388077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Each day we have a ‘star of the day’. They spin our class wheel to decide their award!</a:t>
            </a:r>
          </a:p>
          <a:p>
            <a:r>
              <a:rPr lang="en-GB" sz="2000" dirty="0" smtClean="0"/>
              <a:t>Watch our fabulous demonstration video here!</a:t>
            </a:r>
            <a:endParaRPr lang="en-GB" sz="2000" dirty="0"/>
          </a:p>
        </p:txBody>
      </p:sp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7" y="2844800"/>
            <a:ext cx="2870199" cy="38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Whe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1587" y="142047"/>
            <a:ext cx="3672948" cy="6529685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7095393">
            <a:off x="5561467" y="2202851"/>
            <a:ext cx="1591735" cy="20150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376916"/>
              </p:ext>
            </p:extLst>
          </p:nvPr>
        </p:nvGraphicFramePr>
        <p:xfrm>
          <a:off x="1422399" y="1117597"/>
          <a:ext cx="9956798" cy="5033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0581">
                  <a:extLst>
                    <a:ext uri="{9D8B030D-6E8A-4147-A177-3AD203B41FA5}">
                      <a16:colId xmlns:a16="http://schemas.microsoft.com/office/drawing/2014/main" val="1542678481"/>
                    </a:ext>
                  </a:extLst>
                </a:gridCol>
                <a:gridCol w="3339396">
                  <a:extLst>
                    <a:ext uri="{9D8B030D-6E8A-4147-A177-3AD203B41FA5}">
                      <a16:colId xmlns:a16="http://schemas.microsoft.com/office/drawing/2014/main" val="2352828542"/>
                    </a:ext>
                  </a:extLst>
                </a:gridCol>
                <a:gridCol w="2876821">
                  <a:extLst>
                    <a:ext uri="{9D8B030D-6E8A-4147-A177-3AD203B41FA5}">
                      <a16:colId xmlns:a16="http://schemas.microsoft.com/office/drawing/2014/main" val="2402834664"/>
                    </a:ext>
                  </a:extLst>
                </a:gridCol>
              </a:tblGrid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READY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RESPECTFUL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SAFE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3174075391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school uniform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good listening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kind hands and feet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887331512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on time for school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use kind words and voice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safe use of resources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3839192774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line up sensibly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look after our school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 online safe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1917340752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use and keep cloakroom tidy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 proud of our school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give personal space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4072823023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indoor shoes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be kind to others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share your worries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145057380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homework diary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include everyone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move around safely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95741432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homework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 honest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547180394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water bottle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 forgiving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1436047647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PE kit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respect others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4256795969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phone in box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show reverence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3481031658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order lunch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can work with others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544737483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stand for prayers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give your best effort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896867222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good posture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raise hand/one voice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3321340530"/>
                  </a:ext>
                </a:extLst>
              </a:tr>
              <a:tr h="33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have a positive attitude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good manners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0" marR="61000" marT="0" marB="0"/>
                </a:tc>
                <a:extLst>
                  <a:ext uri="{0D108BD9-81ED-4DB2-BD59-A6C34878D82A}">
                    <a16:rowId xmlns:a16="http://schemas.microsoft.com/office/drawing/2014/main" val="46050329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80267" y="409711"/>
            <a:ext cx="8822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Ready, Respectful &amp; Safe</a:t>
            </a:r>
            <a:endParaRPr lang="en-GB" sz="4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1" r="32512" b="3498"/>
          <a:stretch/>
        </p:blipFill>
        <p:spPr bwMode="auto">
          <a:xfrm>
            <a:off x="880533" y="187526"/>
            <a:ext cx="2150533" cy="658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7334" y="631821"/>
            <a:ext cx="82973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 smtClean="0">
                <a:solidFill>
                  <a:srgbClr val="00B050"/>
                </a:solidFill>
              </a:rPr>
              <a:t>The St Marks Way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All pupils start on green every 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Relates to RRS – move up for being ready to learn, respectful to others and safe within the school.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Move down for not showing respect, not working hard and being unsafe in the school or playground.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/>
              <a:t>Finish on red – lunchtime reflection on the following day.</a:t>
            </a:r>
          </a:p>
          <a:p>
            <a:r>
              <a:rPr lang="en-GB" sz="3600" b="1" u="sng" dirty="0" smtClean="0">
                <a:solidFill>
                  <a:srgbClr val="00B050"/>
                </a:solidFill>
              </a:rPr>
              <a:t> </a:t>
            </a:r>
            <a:endParaRPr lang="en-GB" sz="3600" b="1" u="sng" dirty="0"/>
          </a:p>
        </p:txBody>
      </p:sp>
    </p:spTree>
    <p:extLst>
      <p:ext uri="{BB962C8B-B14F-4D97-AF65-F5344CB8AC3E}">
        <p14:creationId xmlns:p14="http://schemas.microsoft.com/office/powerpoint/2010/main" val="15789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3" y="2286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7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Numeracy</a:t>
            </a:r>
            <a:endParaRPr lang="en-GB" altLang="en-US" sz="72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58800" y="1312864"/>
            <a:ext cx="11362267" cy="44926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Berlin Sans FB" pitchFamily="34" charset="0"/>
              </a:rPr>
              <a:t>In class….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Interactive warm up – mental maths/whole class game.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Teacher led activities.  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Independent follow up tasks – working from a variety of resources e.g. SHM, TJ maths, HAM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Mental Maths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ICT activities – </a:t>
            </a:r>
            <a:r>
              <a:rPr lang="en-GB" altLang="en-US" sz="2400" dirty="0" err="1" smtClean="0">
                <a:latin typeface="Berlin Sans FB" pitchFamily="34" charset="0"/>
              </a:rPr>
              <a:t>topmarks</a:t>
            </a:r>
            <a:r>
              <a:rPr lang="en-GB" altLang="en-US" sz="2400" dirty="0" smtClean="0">
                <a:latin typeface="Berlin Sans FB" pitchFamily="34" charset="0"/>
              </a:rPr>
              <a:t>, </a:t>
            </a:r>
            <a:r>
              <a:rPr lang="en-GB" altLang="en-US" sz="2400" dirty="0" err="1" smtClean="0">
                <a:latin typeface="Berlin Sans FB" pitchFamily="34" charset="0"/>
              </a:rPr>
              <a:t>sumdog</a:t>
            </a:r>
            <a:r>
              <a:rPr lang="en-GB" altLang="en-US" sz="2400" dirty="0">
                <a:latin typeface="Berlin Sans FB" pitchFamily="34" charset="0"/>
              </a:rPr>
              <a:t> </a:t>
            </a:r>
            <a:r>
              <a:rPr lang="en-GB" altLang="en-US" sz="2400" dirty="0" smtClean="0">
                <a:latin typeface="Berlin Sans FB" pitchFamily="34" charset="0"/>
              </a:rPr>
              <a:t>&amp; RM </a:t>
            </a:r>
            <a:r>
              <a:rPr lang="en-GB" altLang="en-US" sz="2400" dirty="0" err="1" smtClean="0">
                <a:latin typeface="Berlin Sans FB" pitchFamily="34" charset="0"/>
              </a:rPr>
              <a:t>Easimaths</a:t>
            </a:r>
            <a:r>
              <a:rPr lang="en-GB" altLang="en-US" sz="2400" dirty="0" smtClean="0">
                <a:latin typeface="Berlin Sans FB" pitchFamily="34" charset="0"/>
              </a:rPr>
              <a:t>.</a:t>
            </a:r>
          </a:p>
        </p:txBody>
      </p:sp>
      <p:pic>
        <p:nvPicPr>
          <p:cNvPr id="7172" name="Picture 5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333375"/>
            <a:ext cx="12858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61" y="325953"/>
            <a:ext cx="12858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MM9001783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 descr="MM900178297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MM900178298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6" descr="MM900178299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8" descr="MM900178301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9" descr="MM900178296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6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0564" y="33337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7200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Numeracy</a:t>
            </a:r>
            <a:endParaRPr lang="en-GB" altLang="en-US" sz="72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58800" y="1312864"/>
            <a:ext cx="11260667" cy="44926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altLang="en-US" sz="2400" dirty="0" smtClean="0">
                <a:solidFill>
                  <a:srgbClr val="00B050"/>
                </a:solidFill>
                <a:latin typeface="Berlin Sans FB" pitchFamily="34" charset="0"/>
              </a:rPr>
              <a:t>Ideas for home…….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TOPMARKS website for interactive games.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Education City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Times Tables practise – oral reciting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RM </a:t>
            </a:r>
            <a:r>
              <a:rPr lang="en-GB" altLang="en-US" sz="2400" dirty="0" err="1" smtClean="0">
                <a:latin typeface="Berlin Sans FB" pitchFamily="34" charset="0"/>
              </a:rPr>
              <a:t>Easimaths</a:t>
            </a:r>
            <a:r>
              <a:rPr lang="en-GB" altLang="en-US" sz="2400" dirty="0" smtClean="0">
                <a:latin typeface="Berlin Sans FB" pitchFamily="34" charset="0"/>
              </a:rPr>
              <a:t> – accessed through Glow. </a:t>
            </a:r>
          </a:p>
          <a:p>
            <a:pPr eaLnBrk="1" hangingPunct="1">
              <a:defRPr/>
            </a:pPr>
            <a:r>
              <a:rPr lang="en-GB" altLang="en-US" sz="2400" dirty="0" err="1" smtClean="0">
                <a:latin typeface="Berlin Sans FB" pitchFamily="34" charset="0"/>
              </a:rPr>
              <a:t>Sumdog</a:t>
            </a:r>
            <a:r>
              <a:rPr lang="en-GB" altLang="en-US" sz="2400" dirty="0" smtClean="0">
                <a:latin typeface="Berlin Sans FB" pitchFamily="34" charset="0"/>
              </a:rPr>
              <a:t> – logins written in homework jotter. </a:t>
            </a:r>
          </a:p>
          <a:p>
            <a:pPr eaLnBrk="1" hangingPunct="1">
              <a:defRPr/>
            </a:pPr>
            <a:r>
              <a:rPr lang="en-GB" altLang="en-US" sz="2400" dirty="0" smtClean="0">
                <a:latin typeface="Berlin Sans FB" pitchFamily="34" charset="0"/>
              </a:rPr>
              <a:t>Shopping – using and counting money, giving change.</a:t>
            </a:r>
          </a:p>
          <a:p>
            <a:pPr>
              <a:defRPr/>
            </a:pPr>
            <a:r>
              <a:rPr lang="en-GB" altLang="en-US" sz="2400" dirty="0">
                <a:latin typeface="Berlin Sans FB" pitchFamily="34" charset="0"/>
              </a:rPr>
              <a:t>Time: o’clock, half past, quarter past and quarter to, 5 minute intervals</a:t>
            </a:r>
          </a:p>
          <a:p>
            <a:pPr eaLnBrk="1" hangingPunct="1">
              <a:defRPr/>
            </a:pPr>
            <a:endParaRPr lang="en-GB" altLang="en-US" dirty="0" smtClean="0">
              <a:latin typeface="Berlin Sans FB" pitchFamily="34" charset="0"/>
            </a:endParaRPr>
          </a:p>
          <a:p>
            <a:pPr eaLnBrk="1" hangingPunct="1">
              <a:defRPr/>
            </a:pPr>
            <a:endParaRPr lang="en-GB" altLang="en-US" dirty="0" smtClean="0">
              <a:latin typeface="Berlin Sans FB" pitchFamily="34" charset="0"/>
            </a:endParaRPr>
          </a:p>
          <a:p>
            <a:pPr eaLnBrk="1" hangingPunct="1">
              <a:defRPr/>
            </a:pPr>
            <a:endParaRPr lang="en-GB" altLang="en-US" dirty="0" smtClean="0">
              <a:latin typeface="Berlin Sans FB" pitchFamily="34" charset="0"/>
            </a:endParaRPr>
          </a:p>
        </p:txBody>
      </p:sp>
      <p:pic>
        <p:nvPicPr>
          <p:cNvPr id="8196" name="Picture 5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333375"/>
            <a:ext cx="12858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33375"/>
            <a:ext cx="12858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MM9001783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 descr="MM900178297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5" descr="MM900178298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 descr="MM900178299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8" descr="MM900178301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9" descr="MM900178296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8054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1081</TotalTime>
  <Words>1113</Words>
  <Application>Microsoft Office PowerPoint</Application>
  <PresentationFormat>Widescreen</PresentationFormat>
  <Paragraphs>163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Aharoni</vt:lpstr>
      <vt:lpstr>Arial</vt:lpstr>
      <vt:lpstr>Berlin Sans FB</vt:lpstr>
      <vt:lpstr>Calibri</vt:lpstr>
      <vt:lpstr>Comic Sans MS</vt:lpstr>
      <vt:lpstr>Times New Roman</vt:lpstr>
      <vt:lpstr>Trebuchet MS</vt:lpstr>
      <vt:lpstr>Wingdings 3</vt:lpstr>
      <vt:lpstr>Facet</vt:lpstr>
      <vt:lpstr>Welcome to P6!</vt:lpstr>
      <vt:lpstr>Our Classroom</vt:lpstr>
      <vt:lpstr>Have a look inside!</vt:lpstr>
      <vt:lpstr>Promoting Positive Behaviour</vt:lpstr>
      <vt:lpstr>Star of the Day</vt:lpstr>
      <vt:lpstr>PowerPoint Presentation</vt:lpstr>
      <vt:lpstr>PowerPoint Presentation</vt:lpstr>
      <vt:lpstr>Numeracy</vt:lpstr>
      <vt:lpstr>Numeracy</vt:lpstr>
      <vt:lpstr>Reading</vt:lpstr>
      <vt:lpstr>Spelling</vt:lpstr>
      <vt:lpstr>Writing</vt:lpstr>
      <vt:lpstr>Literacy at Home </vt:lpstr>
      <vt:lpstr>Health &amp; Wellbeing </vt:lpstr>
      <vt:lpstr>Topics</vt:lpstr>
      <vt:lpstr>PE</vt:lpstr>
      <vt:lpstr>Other Curricular Areas</vt:lpstr>
      <vt:lpstr>Art</vt:lpstr>
      <vt:lpstr>PowerPoint Presentation</vt:lpstr>
      <vt:lpstr>PowerPoint Presentation</vt:lpstr>
      <vt:lpstr>Working Hard</vt:lpstr>
      <vt:lpstr>Sharing Successes. </vt:lpstr>
      <vt:lpstr>Homework</vt:lpstr>
      <vt:lpstr>Reminders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odonnelle60</dc:creator>
  <cp:lastModifiedBy>odonnelle60</cp:lastModifiedBy>
  <cp:revision>54</cp:revision>
  <dcterms:created xsi:type="dcterms:W3CDTF">2016-08-23T07:06:38Z</dcterms:created>
  <dcterms:modified xsi:type="dcterms:W3CDTF">2021-08-30T16:10:02Z</dcterms:modified>
</cp:coreProperties>
</file>